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d1c0fd750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8d1c0fd750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f191392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f191392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bc489f2f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8bc489f2f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rgbClr val="595959"/>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t/>
            </a:r>
            <a:endParaRPr sz="900">
              <a:solidFill>
                <a:srgbClr val="595959"/>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Simulation of single nanoresonance of one cube and colors are intensity of the field, increase of intensity in the corners of cube, lightning rod effect — one reason why nanocubes work how they do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ED7A40"/>
                </a:solidFill>
              </a:rPr>
              <a:t>A reason why nanocubes enable photonic enhancement is because the electromagnetic field is more intense at the corners of the cube - the lightning-rod effect. Nanocube size and film-cube separation impact where plasmonic resonances occur.</a:t>
            </a:r>
            <a:endParaRPr sz="900">
              <a:solidFill>
                <a:srgbClr val="ED7A40"/>
              </a:solidFill>
            </a:endParaRPr>
          </a:p>
          <a:p>
            <a:pPr indent="0" lvl="0" marL="0" rtl="0" algn="l">
              <a:lnSpc>
                <a:spcPct val="115000"/>
              </a:lnSpc>
              <a:spcBef>
                <a:spcPts val="0"/>
              </a:spcBef>
              <a:spcAft>
                <a:spcPts val="1200"/>
              </a:spcAft>
              <a:buClr>
                <a:schemeClr val="dk1"/>
              </a:buClr>
              <a:buSzPts val="1100"/>
              <a:buFont typeface="Arial"/>
              <a:buNone/>
            </a:pPr>
            <a:r>
              <a:rPr lang="en" sz="900">
                <a:solidFill>
                  <a:srgbClr val="ED7A40"/>
                </a:solidFill>
              </a:rPr>
              <a:t>The excitons of the emitter and plasmons of the nanocubes couple in a plasmonic cavity which focuses the emission fields into a mode volume. The mode volume impacts the probability of the field interacting with the emitter. A higher probability in this regard increases the probability of spontaneous emission and decreases the lifetime. The photons emit from the cavity and into free space, enhanced due to the weak coupling mechanism. </a:t>
            </a:r>
            <a:endParaRPr sz="900">
              <a:solidFill>
                <a:srgbClr val="ED7A4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8bc489f2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8bc489f2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BE5700"/>
              </a:buClr>
              <a:buSzPts val="1100"/>
              <a:buFont typeface="Arial"/>
              <a:buNone/>
            </a:pPr>
            <a:r>
              <a:rPr lang="en" sz="1000">
                <a:solidFill>
                  <a:srgbClr val="BE5700"/>
                </a:solidFill>
                <a:highlight>
                  <a:schemeClr val="lt1"/>
                </a:highlight>
                <a:latin typeface="Avenir"/>
                <a:ea typeface="Avenir"/>
                <a:cs typeface="Avenir"/>
                <a:sym typeface="Avenir"/>
              </a:rPr>
              <a:t>Upon imaging the sample using dark field spectroscopy, we are able to focus on the white light</a:t>
            </a:r>
            <a:endParaRPr sz="1000">
              <a:solidFill>
                <a:srgbClr val="BE5700"/>
              </a:solidFill>
              <a:highlight>
                <a:schemeClr val="lt1"/>
              </a:highlight>
              <a:latin typeface="Avenir"/>
              <a:ea typeface="Avenir"/>
              <a:cs typeface="Avenir"/>
              <a:sym typeface="Avenir"/>
            </a:endParaRPr>
          </a:p>
          <a:p>
            <a:pPr indent="0" lvl="0" marL="0" rtl="0" algn="ctr">
              <a:lnSpc>
                <a:spcPct val="115000"/>
              </a:lnSpc>
              <a:spcBef>
                <a:spcPts val="0"/>
              </a:spcBef>
              <a:spcAft>
                <a:spcPts val="0"/>
              </a:spcAft>
              <a:buClr>
                <a:srgbClr val="BE5700"/>
              </a:buClr>
              <a:buSzPts val="1100"/>
              <a:buFont typeface="Arial"/>
              <a:buNone/>
            </a:pPr>
            <a:r>
              <a:rPr lang="en" sz="1000">
                <a:solidFill>
                  <a:srgbClr val="BE5700"/>
                </a:solidFill>
                <a:highlight>
                  <a:schemeClr val="lt1"/>
                </a:highlight>
                <a:latin typeface="Avenir"/>
                <a:ea typeface="Avenir"/>
                <a:cs typeface="Avenir"/>
                <a:sym typeface="Avenir"/>
              </a:rPr>
              <a:t>scattering by the nanocavities and thus measure plasmonic resonances.</a:t>
            </a:r>
            <a:endParaRPr sz="1000">
              <a:solidFill>
                <a:schemeClr val="dk1"/>
              </a:solidFill>
              <a:latin typeface="Avenir"/>
              <a:ea typeface="Avenir"/>
              <a:cs typeface="Avenir"/>
              <a:sym typeface="Aveni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f1913927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f1913927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847045ec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847045ec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8d1c0fd75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8d1c0fd750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of interest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bc489f2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bc489f2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Overlap between the plasmonic resonances and exciton excitation</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provides evidence for the coupling as it facilitates enhancement. Longer wavelengths are enhanced, and there is greater, non-uniform intensity enhancement along the nanocubes. Differently sized cubes enhance different parts of exciton spectrum. We see that the enhanced resonances have the same polarizations and spectral resonances as the plasmonic resonances.</a:t>
            </a:r>
            <a:endParaRPr sz="8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cc671ad0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cc671ad0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f1913927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f1913927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26e2de119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26e2de119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f1913927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f1913927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f191392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f1913927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e2de119f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6e2de119f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rgbClr val="595959"/>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t/>
            </a:r>
            <a:endParaRPr sz="900">
              <a:solidFill>
                <a:srgbClr val="595959"/>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Simulation of single nanoresonance of one cube and colors are intensity of the field, increase of intensity in the corners of cube, lightning rod effect — one reason why nanocubes work how they do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ED7A40"/>
                </a:solidFill>
              </a:rPr>
              <a:t>A reason why nanocubes enable photonic enhancement is because the electromagnetic field is more intense at the corners of the cube - the lightning-rod effect. Nanocube size and film-cube separation impact where plasmonic resonances occur.</a:t>
            </a:r>
            <a:endParaRPr sz="900">
              <a:solidFill>
                <a:srgbClr val="ED7A40"/>
              </a:solidFill>
            </a:endParaRPr>
          </a:p>
          <a:p>
            <a:pPr indent="0" lvl="0" marL="0" rtl="0" algn="l">
              <a:lnSpc>
                <a:spcPct val="115000"/>
              </a:lnSpc>
              <a:spcBef>
                <a:spcPts val="0"/>
              </a:spcBef>
              <a:spcAft>
                <a:spcPts val="1200"/>
              </a:spcAft>
              <a:buClr>
                <a:schemeClr val="dk1"/>
              </a:buClr>
              <a:buSzPts val="1100"/>
              <a:buFont typeface="Arial"/>
              <a:buNone/>
            </a:pPr>
            <a:r>
              <a:rPr lang="en" sz="900">
                <a:solidFill>
                  <a:srgbClr val="ED7A40"/>
                </a:solidFill>
              </a:rPr>
              <a:t>The excitons of the emitter and plasmons of the nanocubes couple in a plasmonic cavity which focuses the emission fields into a mode volume. The mode volume impacts the probability of the field interacting with the emitter. A higher probability in this regard increases the probability of spontaneous emission and decreases the lifetime. The photons emit from the cavity and into free space, enhanced due to the weak coupling mechanism. </a:t>
            </a:r>
            <a:endParaRPr sz="900">
              <a:solidFill>
                <a:srgbClr val="ED7A4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f1913927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f1913927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f1913927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6f1913927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f1913927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6f1913927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6f1913927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6f1913927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f1913927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f1913927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f1913927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f1913927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cryogenic measurement at a higher </a:t>
            </a:r>
            <a:r>
              <a:rPr lang="en"/>
              <a:t>power</a:t>
            </a:r>
            <a:r>
              <a:rPr lang="en"/>
              <a:t> allowed us to focus on that group of similar </a:t>
            </a:r>
            <a:r>
              <a:rPr lang="en"/>
              <a:t>spectra</a:t>
            </a:r>
            <a:r>
              <a:rPr lang="en"/>
              <a:t> in the 600-620 nm range also indicated in the initial cryogenic measurements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f191392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6f191392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ddaf6e8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4ddaf6e8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595959"/>
                </a:solidFill>
              </a:rPr>
              <a:t>Quantum emitters possess optical properties that are a result of an interplay between the energy levels of the emitter and its electromagnetic environment. Given a 2-level system, you can modify its decay rate by altering the environment.</a:t>
            </a:r>
            <a:endParaRPr sz="9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900">
                <a:solidFill>
                  <a:srgbClr val="595959"/>
                </a:solidFill>
              </a:rPr>
              <a:t>Quenching occurs when the emitter is too close to the metal so no photons within &lt; 4 nm from the metal surface are emitted. Thus, there is no optical coupling. This is a loss mechanism. </a:t>
            </a:r>
            <a:endParaRPr sz="900">
              <a:solidFill>
                <a:srgbClr val="595959"/>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f1913927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f1913927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f2242473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f2242473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6f2242473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6f2242473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f2242473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f2242473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f2242473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f2242473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f2242473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f2242473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6f2242473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6f2242473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6f2242473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6f2242473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f2242473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f2242473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still peaks in the same wavelength but at different intensities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f2242473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6f2242473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Would not be surprised if these points just happened to appear to be the same as certain gold nanocube points when they are in reality actually silver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8bc489f2f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8bc489f2f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900">
                <a:solidFill>
                  <a:srgbClr val="595959"/>
                </a:solidFill>
              </a:rPr>
              <a:t> interaction between the excitons of the emitter and the plasmons of the nanoparticles</a:t>
            </a:r>
            <a:endParaRPr sz="9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f2242473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6f2242473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6f2242473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6f2242473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620 nm point is where all these cleaner spectra peak</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6f2242473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6f2242473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6f2242473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6f2242473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thing that differentiates these silver candidates from the points of similar spectra before is that these did not seem to be close enough to the gold nanocube points to warrant any assumption that they could be the same points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6f2242473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6f2242473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from </a:t>
            </a:r>
            <a:r>
              <a:rPr lang="en"/>
              <a:t>before</a:t>
            </a:r>
            <a:r>
              <a:rPr lang="en"/>
              <a:t> the darkfield spectra measuring the plasmonic resonances of the gold nanocubes? There was a point to note — the peaks around the 620-625 nm mark. In the gold nanocube sample neglecting the presence of silver cubes, the intensity did peak in that range. So did the intensity including silver cubes and that of the silver cubes. This correlation would be more clear if we had darkfield spectra data from the silver cube sample.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6f509a5c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6f509a5c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f1913927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f1913927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f509a5c7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f509a5c7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f509a5c7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f509a5c7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6f509a5c7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6f509a5c7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ddaf6e80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4ddaf6e80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A plasmon refers to a partially optical and partially electronic excitation. Plasmonic cavity has different modes; looks different than this</a:t>
            </a:r>
            <a:endParaRPr sz="1000">
              <a:solidFill>
                <a:srgbClr val="595959"/>
              </a:solidFill>
            </a:endParaRPr>
          </a:p>
          <a:p>
            <a:pPr indent="0" lvl="0" marL="0" rtl="0" algn="l">
              <a:lnSpc>
                <a:spcPct val="115000"/>
              </a:lnSpc>
              <a:spcBef>
                <a:spcPts val="1200"/>
              </a:spcBef>
              <a:spcAft>
                <a:spcPts val="0"/>
              </a:spcAft>
              <a:buNone/>
            </a:pPr>
            <a:r>
              <a:t/>
            </a:r>
            <a:endParaRPr sz="900">
              <a:solidFill>
                <a:srgbClr val="595959"/>
              </a:solidFill>
            </a:endParaRPr>
          </a:p>
          <a:p>
            <a:pPr indent="0" lvl="0" marL="0" rtl="0" algn="l">
              <a:lnSpc>
                <a:spcPct val="115000"/>
              </a:lnSpc>
              <a:spcBef>
                <a:spcPts val="1200"/>
              </a:spcBef>
              <a:spcAft>
                <a:spcPts val="1200"/>
              </a:spcAft>
              <a:buNone/>
            </a:pPr>
            <a:r>
              <a:t/>
            </a:r>
            <a:endParaRPr sz="900">
              <a:solidFill>
                <a:srgbClr val="595959"/>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6f509a5c7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6f509a5c7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f509a5c7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f509a5c7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f509a5c7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6f509a5c7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f509a5c7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f509a5c7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f509a5c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f509a5c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6f509a5c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6f509a5c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6f509a5c7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6f509a5c7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6f509a5c7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6f509a5c7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f509a5c7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6f509a5c7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6f509a5c7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6f509a5c7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f1913927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f1913927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6f509a5c7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6f509a5c7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f509a5c7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6f509a5c7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f509a5c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f509a5c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6f509a5c7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6f509a5c7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f509a5c7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6f509a5c7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6f509a5c7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6f509a5c7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ddaf6e80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ddaf6e80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What matters is coherence and its impact on the photonic field. We aim to enhance all photons in the emission. </a:t>
            </a:r>
            <a:endParaRPr sz="10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000">
                <a:solidFill>
                  <a:srgbClr val="595959"/>
                </a:solidFill>
              </a:rPr>
              <a:t>A process will impact a lower-probability event more than one with a higher probability since quantum efficiency has a lesser chance of being improved in the latter. </a:t>
            </a:r>
            <a:endParaRPr sz="10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4ddaf6e8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4ddaf6e8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d1c0fd75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8d1c0fd75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 name="Shape 8"/>
        <p:cNvGrpSpPr/>
        <p:nvPr/>
      </p:nvGrpSpPr>
      <p:grpSpPr>
        <a:xfrm>
          <a:off x="0" y="0"/>
          <a:ext cx="0" cy="0"/>
          <a:chOff x="0" y="0"/>
          <a:chExt cx="0" cy="0"/>
        </a:xfrm>
      </p:grpSpPr>
      <p:sp>
        <p:nvSpPr>
          <p:cNvPr id="9" name="Google Shape;9;p2"/>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2"/>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 name="Google Shape;10;p2"/>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spcBef>
                <a:spcPts val="360"/>
              </a:spcBef>
              <a:spcAft>
                <a:spcPts val="0"/>
              </a:spcAft>
              <a:buClr>
                <a:srgbClr val="D19888"/>
              </a:buClr>
              <a:buSzPts val="1800"/>
              <a:buNone/>
              <a:defRPr sz="1800">
                <a:solidFill>
                  <a:srgbClr val="D19888"/>
                </a:solidFill>
              </a:defRPr>
            </a:lvl2pPr>
            <a:lvl3pPr indent="-228600" lvl="2" marL="1371600" algn="l">
              <a:spcBef>
                <a:spcPts val="320"/>
              </a:spcBef>
              <a:spcAft>
                <a:spcPts val="0"/>
              </a:spcAft>
              <a:buClr>
                <a:srgbClr val="D19888"/>
              </a:buClr>
              <a:buSzPts val="1600"/>
              <a:buNone/>
              <a:defRPr sz="1600">
                <a:solidFill>
                  <a:srgbClr val="D19888"/>
                </a:solidFill>
              </a:defRPr>
            </a:lvl3pPr>
            <a:lvl4pPr indent="-228600" lvl="3" marL="1828800" algn="l">
              <a:spcBef>
                <a:spcPts val="280"/>
              </a:spcBef>
              <a:spcAft>
                <a:spcPts val="0"/>
              </a:spcAft>
              <a:buClr>
                <a:srgbClr val="D19888"/>
              </a:buClr>
              <a:buSzPts val="1400"/>
              <a:buNone/>
              <a:defRPr sz="1400">
                <a:solidFill>
                  <a:srgbClr val="D19888"/>
                </a:solidFill>
              </a:defRPr>
            </a:lvl4pPr>
            <a:lvl5pPr indent="-228600" lvl="4" marL="2286000" algn="l">
              <a:spcBef>
                <a:spcPts val="280"/>
              </a:spcBef>
              <a:spcAft>
                <a:spcPts val="0"/>
              </a:spcAft>
              <a:buClr>
                <a:srgbClr val="D19888"/>
              </a:buClr>
              <a:buSzPts val="1400"/>
              <a:buNone/>
              <a:defRPr sz="1400">
                <a:solidFill>
                  <a:srgbClr val="D19888"/>
                </a:solidFill>
              </a:defRPr>
            </a:lvl5pPr>
            <a:lvl6pPr indent="-228600" lvl="5" marL="2743200" algn="l">
              <a:spcBef>
                <a:spcPts val="280"/>
              </a:spcBef>
              <a:spcAft>
                <a:spcPts val="0"/>
              </a:spcAft>
              <a:buClr>
                <a:srgbClr val="D19888"/>
              </a:buClr>
              <a:buSzPts val="1400"/>
              <a:buNone/>
              <a:defRPr sz="1400">
                <a:solidFill>
                  <a:srgbClr val="D19888"/>
                </a:solidFill>
              </a:defRPr>
            </a:lvl6pPr>
            <a:lvl7pPr indent="-228600" lvl="6" marL="3200400" algn="l">
              <a:spcBef>
                <a:spcPts val="280"/>
              </a:spcBef>
              <a:spcAft>
                <a:spcPts val="0"/>
              </a:spcAft>
              <a:buClr>
                <a:srgbClr val="D19888"/>
              </a:buClr>
              <a:buSzPts val="1400"/>
              <a:buNone/>
              <a:defRPr sz="1400">
                <a:solidFill>
                  <a:srgbClr val="D19888"/>
                </a:solidFill>
              </a:defRPr>
            </a:lvl7pPr>
            <a:lvl8pPr indent="-228600" lvl="7" marL="3657600" algn="l">
              <a:spcBef>
                <a:spcPts val="280"/>
              </a:spcBef>
              <a:spcAft>
                <a:spcPts val="0"/>
              </a:spcAft>
              <a:buClr>
                <a:srgbClr val="D19888"/>
              </a:buClr>
              <a:buSzPts val="1400"/>
              <a:buNone/>
              <a:defRPr sz="1400">
                <a:solidFill>
                  <a:srgbClr val="D19888"/>
                </a:solidFill>
              </a:defRPr>
            </a:lvl8pPr>
            <a:lvl9pPr indent="-228600" lvl="8" marL="4114800" algn="l">
              <a:spcBef>
                <a:spcPts val="280"/>
              </a:spcBef>
              <a:spcAft>
                <a:spcPts val="0"/>
              </a:spcAft>
              <a:buClr>
                <a:srgbClr val="D19888"/>
              </a:buClr>
              <a:buSzPts val="1400"/>
              <a:buNone/>
              <a:defRPr sz="1400">
                <a:solidFill>
                  <a:srgbClr val="D19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457200" y="685800"/>
            <a:ext cx="8229600" cy="8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
          <p:cNvSpPr txBox="1"/>
          <p:nvPr>
            <p:ph idx="1" type="body"/>
          </p:nvPr>
        </p:nvSpPr>
        <p:spPr>
          <a:xfrm>
            <a:off x="457200" y="1682496"/>
            <a:ext cx="8229600" cy="2914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lt2"/>
              </a:buClr>
              <a:buSzPts val="1800"/>
              <a:buChar char="•"/>
              <a:defRPr/>
            </a:lvl1pPr>
            <a:lvl2pPr indent="-342900" lvl="1" marL="914400" algn="l">
              <a:spcBef>
                <a:spcPts val="360"/>
              </a:spcBef>
              <a:spcAft>
                <a:spcPts val="0"/>
              </a:spcAft>
              <a:buClr>
                <a:schemeClr val="lt2"/>
              </a:buClr>
              <a:buSzPts val="1800"/>
              <a:buChar char="–"/>
              <a:defRPr/>
            </a:lvl2pPr>
            <a:lvl3pPr indent="-342900" lvl="2" marL="1371600" algn="l">
              <a:spcBef>
                <a:spcPts val="360"/>
              </a:spcBef>
              <a:spcAft>
                <a:spcPts val="0"/>
              </a:spcAft>
              <a:buClr>
                <a:schemeClr val="lt2"/>
              </a:buClr>
              <a:buSzPts val="1800"/>
              <a:buChar char="•"/>
              <a:defRPr/>
            </a:lvl3pPr>
            <a:lvl4pPr indent="-342900" lvl="3" marL="1828800" algn="l">
              <a:spcBef>
                <a:spcPts val="360"/>
              </a:spcBef>
              <a:spcAft>
                <a:spcPts val="0"/>
              </a:spcAft>
              <a:buClr>
                <a:schemeClr val="lt2"/>
              </a:buClr>
              <a:buSzPts val="1800"/>
              <a:buChar char="–"/>
              <a:defRPr/>
            </a:lvl4pPr>
            <a:lvl5pPr indent="-342900" lvl="4" marL="2286000" algn="l">
              <a:spcBef>
                <a:spcPts val="360"/>
              </a:spcBef>
              <a:spcAft>
                <a:spcPts val="0"/>
              </a:spcAft>
              <a:buClr>
                <a:schemeClr val="lt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4"/>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4"/>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chemeClr val="lt2"/>
              </a:buClr>
              <a:buSzPts val="3200"/>
              <a:buNone/>
              <a:defRPr>
                <a:solidFill>
                  <a:schemeClr val="lt2"/>
                </a:solidFill>
              </a:defRPr>
            </a:lvl1pPr>
            <a:lvl2pPr lvl="1" algn="ctr">
              <a:spcBef>
                <a:spcPts val="560"/>
              </a:spcBef>
              <a:spcAft>
                <a:spcPts val="0"/>
              </a:spcAft>
              <a:buClr>
                <a:srgbClr val="D19888"/>
              </a:buClr>
              <a:buSzPts val="2800"/>
              <a:buNone/>
              <a:defRPr>
                <a:solidFill>
                  <a:srgbClr val="D19888"/>
                </a:solidFill>
              </a:defRPr>
            </a:lvl2pPr>
            <a:lvl3pPr lvl="2" algn="ctr">
              <a:spcBef>
                <a:spcPts val="480"/>
              </a:spcBef>
              <a:spcAft>
                <a:spcPts val="0"/>
              </a:spcAft>
              <a:buClr>
                <a:srgbClr val="D19888"/>
              </a:buClr>
              <a:buSzPts val="2400"/>
              <a:buNone/>
              <a:defRPr>
                <a:solidFill>
                  <a:srgbClr val="D19888"/>
                </a:solidFill>
              </a:defRPr>
            </a:lvl3pPr>
            <a:lvl4pPr lvl="3" algn="ctr">
              <a:spcBef>
                <a:spcPts val="400"/>
              </a:spcBef>
              <a:spcAft>
                <a:spcPts val="0"/>
              </a:spcAft>
              <a:buClr>
                <a:srgbClr val="D19888"/>
              </a:buClr>
              <a:buSzPts val="2000"/>
              <a:buNone/>
              <a:defRPr>
                <a:solidFill>
                  <a:srgbClr val="D19888"/>
                </a:solidFill>
              </a:defRPr>
            </a:lvl4pPr>
            <a:lvl5pPr lvl="4" algn="ctr">
              <a:spcBef>
                <a:spcPts val="400"/>
              </a:spcBef>
              <a:spcAft>
                <a:spcPts val="0"/>
              </a:spcAft>
              <a:buClr>
                <a:srgbClr val="D19888"/>
              </a:buClr>
              <a:buSzPts val="2000"/>
              <a:buNone/>
              <a:defRPr>
                <a:solidFill>
                  <a:srgbClr val="D19888"/>
                </a:solidFill>
              </a:defRPr>
            </a:lvl5pPr>
            <a:lvl6pPr lvl="5" algn="ctr">
              <a:spcBef>
                <a:spcPts val="400"/>
              </a:spcBef>
              <a:spcAft>
                <a:spcPts val="0"/>
              </a:spcAft>
              <a:buClr>
                <a:srgbClr val="D19888"/>
              </a:buClr>
              <a:buSzPts val="2000"/>
              <a:buNone/>
              <a:defRPr>
                <a:solidFill>
                  <a:srgbClr val="D19888"/>
                </a:solidFill>
              </a:defRPr>
            </a:lvl6pPr>
            <a:lvl7pPr lvl="6" algn="ctr">
              <a:spcBef>
                <a:spcPts val="400"/>
              </a:spcBef>
              <a:spcAft>
                <a:spcPts val="0"/>
              </a:spcAft>
              <a:buClr>
                <a:srgbClr val="D19888"/>
              </a:buClr>
              <a:buSzPts val="2000"/>
              <a:buNone/>
              <a:defRPr>
                <a:solidFill>
                  <a:srgbClr val="D19888"/>
                </a:solidFill>
              </a:defRPr>
            </a:lvl7pPr>
            <a:lvl8pPr lvl="7" algn="ctr">
              <a:spcBef>
                <a:spcPts val="400"/>
              </a:spcBef>
              <a:spcAft>
                <a:spcPts val="0"/>
              </a:spcAft>
              <a:buClr>
                <a:srgbClr val="D19888"/>
              </a:buClr>
              <a:buSzPts val="2000"/>
              <a:buNone/>
              <a:defRPr>
                <a:solidFill>
                  <a:srgbClr val="D19888"/>
                </a:solidFill>
              </a:defRPr>
            </a:lvl8pPr>
            <a:lvl9pPr lvl="8" algn="ctr">
              <a:spcBef>
                <a:spcPts val="400"/>
              </a:spcBef>
              <a:spcAft>
                <a:spcPts val="0"/>
              </a:spcAft>
              <a:buClr>
                <a:srgbClr val="D19888"/>
              </a:buClr>
              <a:buSzPts val="2000"/>
              <a:buNone/>
              <a:defRPr>
                <a:solidFill>
                  <a:srgbClr val="D19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 name="Shape 17"/>
        <p:cNvGrpSpPr/>
        <p:nvPr/>
      </p:nvGrpSpPr>
      <p:grpSpPr>
        <a:xfrm>
          <a:off x="0" y="0"/>
          <a:ext cx="0" cy="0"/>
          <a:chOff x="0" y="0"/>
          <a:chExt cx="0" cy="0"/>
        </a:xfrm>
      </p:grpSpPr>
      <p:sp>
        <p:nvSpPr>
          <p:cNvPr id="18" name="Google Shape;18;p5"/>
          <p:cNvSpPr txBox="1"/>
          <p:nvPr>
            <p:ph type="title"/>
          </p:nvPr>
        </p:nvSpPr>
        <p:spPr>
          <a:xfrm>
            <a:off x="457200" y="685800"/>
            <a:ext cx="8229600" cy="8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
          <p:cNvSpPr txBox="1"/>
          <p:nvPr>
            <p:ph idx="1" type="body"/>
          </p:nvPr>
        </p:nvSpPr>
        <p:spPr>
          <a:xfrm>
            <a:off x="457200" y="1682496"/>
            <a:ext cx="4038600" cy="31086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2"/>
              </a:buClr>
              <a:buSzPts val="2800"/>
              <a:buChar char="•"/>
              <a:defRPr sz="2800"/>
            </a:lvl1pPr>
            <a:lvl2pPr indent="-381000" lvl="1" marL="914400" algn="l">
              <a:spcBef>
                <a:spcPts val="480"/>
              </a:spcBef>
              <a:spcAft>
                <a:spcPts val="0"/>
              </a:spcAft>
              <a:buClr>
                <a:schemeClr val="lt2"/>
              </a:buClr>
              <a:buSzPts val="2400"/>
              <a:buChar char="–"/>
              <a:defRPr sz="2400"/>
            </a:lvl2pPr>
            <a:lvl3pPr indent="-355600" lvl="2" marL="1371600" algn="l">
              <a:spcBef>
                <a:spcPts val="400"/>
              </a:spcBef>
              <a:spcAft>
                <a:spcPts val="0"/>
              </a:spcAft>
              <a:buClr>
                <a:schemeClr val="lt2"/>
              </a:buClr>
              <a:buSzPts val="2000"/>
              <a:buChar char="•"/>
              <a:defRPr sz="2000"/>
            </a:lvl3pPr>
            <a:lvl4pPr indent="-342900" lvl="3" marL="1828800" algn="l">
              <a:spcBef>
                <a:spcPts val="360"/>
              </a:spcBef>
              <a:spcAft>
                <a:spcPts val="0"/>
              </a:spcAft>
              <a:buClr>
                <a:schemeClr val="lt2"/>
              </a:buClr>
              <a:buSzPts val="1800"/>
              <a:buChar char="–"/>
              <a:defRPr sz="1800"/>
            </a:lvl4pPr>
            <a:lvl5pPr indent="-342900" lvl="4" marL="2286000" algn="l">
              <a:spcBef>
                <a:spcPts val="360"/>
              </a:spcBef>
              <a:spcAft>
                <a:spcPts val="0"/>
              </a:spcAft>
              <a:buClr>
                <a:schemeClr val="lt2"/>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 name="Google Shape;20;p5"/>
          <p:cNvSpPr txBox="1"/>
          <p:nvPr>
            <p:ph idx="2" type="body"/>
          </p:nvPr>
        </p:nvSpPr>
        <p:spPr>
          <a:xfrm>
            <a:off x="4648200" y="1682496"/>
            <a:ext cx="4038600" cy="31086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2"/>
              </a:buClr>
              <a:buSzPts val="2800"/>
              <a:buChar char="•"/>
              <a:defRPr sz="2800"/>
            </a:lvl1pPr>
            <a:lvl2pPr indent="-381000" lvl="1" marL="914400" algn="l">
              <a:spcBef>
                <a:spcPts val="480"/>
              </a:spcBef>
              <a:spcAft>
                <a:spcPts val="0"/>
              </a:spcAft>
              <a:buClr>
                <a:schemeClr val="lt2"/>
              </a:buClr>
              <a:buSzPts val="2400"/>
              <a:buChar char="–"/>
              <a:defRPr sz="2400"/>
            </a:lvl2pPr>
            <a:lvl3pPr indent="-355600" lvl="2" marL="1371600" algn="l">
              <a:spcBef>
                <a:spcPts val="400"/>
              </a:spcBef>
              <a:spcAft>
                <a:spcPts val="0"/>
              </a:spcAft>
              <a:buClr>
                <a:schemeClr val="lt2"/>
              </a:buClr>
              <a:buSzPts val="2000"/>
              <a:buChar char="•"/>
              <a:defRPr sz="2000"/>
            </a:lvl3pPr>
            <a:lvl4pPr indent="-342900" lvl="3" marL="1828800" algn="l">
              <a:spcBef>
                <a:spcPts val="360"/>
              </a:spcBef>
              <a:spcAft>
                <a:spcPts val="0"/>
              </a:spcAft>
              <a:buClr>
                <a:schemeClr val="lt2"/>
              </a:buClr>
              <a:buSzPts val="1800"/>
              <a:buChar char="–"/>
              <a:defRPr sz="1800"/>
            </a:lvl4pPr>
            <a:lvl5pPr indent="-342900" lvl="4" marL="2286000" algn="l">
              <a:spcBef>
                <a:spcPts val="360"/>
              </a:spcBef>
              <a:spcAft>
                <a:spcPts val="0"/>
              </a:spcAft>
              <a:buClr>
                <a:schemeClr val="lt2"/>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 name="Shape 21"/>
        <p:cNvGrpSpPr/>
        <p:nvPr/>
      </p:nvGrpSpPr>
      <p:grpSpPr>
        <a:xfrm>
          <a:off x="0" y="0"/>
          <a:ext cx="0" cy="0"/>
          <a:chOff x="0" y="0"/>
          <a:chExt cx="0" cy="0"/>
        </a:xfrm>
      </p:grpSpPr>
      <p:sp>
        <p:nvSpPr>
          <p:cNvPr id="22" name="Google Shape;22;p6"/>
          <p:cNvSpPr txBox="1"/>
          <p:nvPr>
            <p:ph type="title"/>
          </p:nvPr>
        </p:nvSpPr>
        <p:spPr>
          <a:xfrm>
            <a:off x="420688" y="641510"/>
            <a:ext cx="3008400" cy="8715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
          <p:cNvSpPr txBox="1"/>
          <p:nvPr>
            <p:ph idx="1" type="body"/>
          </p:nvPr>
        </p:nvSpPr>
        <p:spPr>
          <a:xfrm>
            <a:off x="3575050" y="920884"/>
            <a:ext cx="5111700" cy="40512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lt2"/>
              </a:buClr>
              <a:buSzPts val="3200"/>
              <a:buChar char="•"/>
              <a:defRPr sz="3200"/>
            </a:lvl1pPr>
            <a:lvl2pPr indent="-406400" lvl="1" marL="914400" algn="l">
              <a:spcBef>
                <a:spcPts val="560"/>
              </a:spcBef>
              <a:spcAft>
                <a:spcPts val="0"/>
              </a:spcAft>
              <a:buClr>
                <a:schemeClr val="lt2"/>
              </a:buClr>
              <a:buSzPts val="2800"/>
              <a:buChar char="–"/>
              <a:defRPr sz="2800"/>
            </a:lvl2pPr>
            <a:lvl3pPr indent="-381000" lvl="2" marL="1371600" algn="l">
              <a:spcBef>
                <a:spcPts val="480"/>
              </a:spcBef>
              <a:spcAft>
                <a:spcPts val="0"/>
              </a:spcAft>
              <a:buClr>
                <a:schemeClr val="lt2"/>
              </a:buClr>
              <a:buSzPts val="2400"/>
              <a:buChar char="•"/>
              <a:defRPr sz="2400"/>
            </a:lvl3pPr>
            <a:lvl4pPr indent="-355600" lvl="3" marL="1828800" algn="l">
              <a:spcBef>
                <a:spcPts val="400"/>
              </a:spcBef>
              <a:spcAft>
                <a:spcPts val="0"/>
              </a:spcAft>
              <a:buClr>
                <a:schemeClr val="lt2"/>
              </a:buClr>
              <a:buSzPts val="2000"/>
              <a:buChar char="–"/>
              <a:defRPr sz="2000"/>
            </a:lvl4pPr>
            <a:lvl5pPr indent="-355600" lvl="4" marL="2286000" algn="l">
              <a:spcBef>
                <a:spcPts val="400"/>
              </a:spcBef>
              <a:spcAft>
                <a:spcPts val="0"/>
              </a:spcAft>
              <a:buClr>
                <a:schemeClr val="lt2"/>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4" name="Google Shape;24;p6"/>
          <p:cNvSpPr txBox="1"/>
          <p:nvPr>
            <p:ph idx="2" type="body"/>
          </p:nvPr>
        </p:nvSpPr>
        <p:spPr>
          <a:xfrm>
            <a:off x="420688" y="1601629"/>
            <a:ext cx="3008400" cy="3141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2"/>
              </a:buClr>
              <a:buSzPts val="1400"/>
              <a:buNone/>
              <a:defRPr sz="1400"/>
            </a:lvl1pPr>
            <a:lvl2pPr indent="-228600" lvl="1" marL="914400" algn="l">
              <a:spcBef>
                <a:spcPts val="240"/>
              </a:spcBef>
              <a:spcAft>
                <a:spcPts val="0"/>
              </a:spcAft>
              <a:buClr>
                <a:schemeClr val="lt2"/>
              </a:buClr>
              <a:buSzPts val="1200"/>
              <a:buNone/>
              <a:defRPr sz="1200"/>
            </a:lvl2pPr>
            <a:lvl3pPr indent="-228600" lvl="2" marL="1371600" algn="l">
              <a:spcBef>
                <a:spcPts val="200"/>
              </a:spcBef>
              <a:spcAft>
                <a:spcPts val="0"/>
              </a:spcAft>
              <a:buClr>
                <a:schemeClr val="lt2"/>
              </a:buClr>
              <a:buSzPts val="1000"/>
              <a:buNone/>
              <a:defRPr sz="1000"/>
            </a:lvl3pPr>
            <a:lvl4pPr indent="-228600" lvl="3" marL="1828800" algn="l">
              <a:spcBef>
                <a:spcPts val="180"/>
              </a:spcBef>
              <a:spcAft>
                <a:spcPts val="0"/>
              </a:spcAft>
              <a:buClr>
                <a:schemeClr val="lt2"/>
              </a:buClr>
              <a:buSzPts val="900"/>
              <a:buNone/>
              <a:defRPr sz="900"/>
            </a:lvl4pPr>
            <a:lvl5pPr indent="-228600" lvl="4" marL="2286000" algn="l">
              <a:spcBef>
                <a:spcPts val="180"/>
              </a:spcBef>
              <a:spcAft>
                <a:spcPts val="0"/>
              </a:spcAft>
              <a:buClr>
                <a:schemeClr val="lt2"/>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5" name="Shape 25"/>
        <p:cNvGrpSpPr/>
        <p:nvPr/>
      </p:nvGrpSpPr>
      <p:grpSpPr>
        <a:xfrm>
          <a:off x="0" y="0"/>
          <a:ext cx="0" cy="0"/>
          <a:chOff x="0" y="0"/>
          <a:chExt cx="0" cy="0"/>
        </a:xfrm>
      </p:grpSpPr>
      <p:sp>
        <p:nvSpPr>
          <p:cNvPr id="26" name="Google Shape;26;p7"/>
          <p:cNvSpPr txBox="1"/>
          <p:nvPr>
            <p:ph type="title"/>
          </p:nvPr>
        </p:nvSpPr>
        <p:spPr>
          <a:xfrm>
            <a:off x="1792288" y="3829050"/>
            <a:ext cx="5486400" cy="425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
          <p:cNvSpPr/>
          <p:nvPr>
            <p:ph idx="2" type="pic"/>
          </p:nvPr>
        </p:nvSpPr>
        <p:spPr>
          <a:xfrm>
            <a:off x="1792288" y="685800"/>
            <a:ext cx="5486400" cy="3086100"/>
          </a:xfrm>
          <a:prstGeom prst="rect">
            <a:avLst/>
          </a:prstGeom>
          <a:noFill/>
          <a:ln>
            <a:noFill/>
          </a:ln>
        </p:spPr>
      </p:sp>
      <p:sp>
        <p:nvSpPr>
          <p:cNvPr id="28" name="Google Shape;28;p7"/>
          <p:cNvSpPr txBox="1"/>
          <p:nvPr>
            <p:ph idx="1" type="body"/>
          </p:nvPr>
        </p:nvSpPr>
        <p:spPr>
          <a:xfrm>
            <a:off x="1792288" y="4254817"/>
            <a:ext cx="5486400" cy="6030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2"/>
              </a:buClr>
              <a:buSzPts val="1400"/>
              <a:buNone/>
              <a:defRPr sz="1400"/>
            </a:lvl1pPr>
            <a:lvl2pPr indent="-228600" lvl="1" marL="914400" algn="l">
              <a:spcBef>
                <a:spcPts val="240"/>
              </a:spcBef>
              <a:spcAft>
                <a:spcPts val="0"/>
              </a:spcAft>
              <a:buClr>
                <a:schemeClr val="lt2"/>
              </a:buClr>
              <a:buSzPts val="1200"/>
              <a:buNone/>
              <a:defRPr sz="1200"/>
            </a:lvl2pPr>
            <a:lvl3pPr indent="-228600" lvl="2" marL="1371600" algn="l">
              <a:spcBef>
                <a:spcPts val="200"/>
              </a:spcBef>
              <a:spcAft>
                <a:spcPts val="0"/>
              </a:spcAft>
              <a:buClr>
                <a:schemeClr val="lt2"/>
              </a:buClr>
              <a:buSzPts val="1000"/>
              <a:buNone/>
              <a:defRPr sz="1000"/>
            </a:lvl3pPr>
            <a:lvl4pPr indent="-228600" lvl="3" marL="1828800" algn="l">
              <a:spcBef>
                <a:spcPts val="180"/>
              </a:spcBef>
              <a:spcAft>
                <a:spcPts val="0"/>
              </a:spcAft>
              <a:buClr>
                <a:schemeClr val="lt2"/>
              </a:buClr>
              <a:buSzPts val="900"/>
              <a:buNone/>
              <a:defRPr sz="900"/>
            </a:lvl4pPr>
            <a:lvl5pPr indent="-228600" lvl="4" marL="2286000" algn="l">
              <a:spcBef>
                <a:spcPts val="180"/>
              </a:spcBef>
              <a:spcAft>
                <a:spcPts val="0"/>
              </a:spcAft>
              <a:buClr>
                <a:schemeClr val="lt2"/>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sp>
        <p:nvSpPr>
          <p:cNvPr id="30" name="Google Shape;30;p8"/>
          <p:cNvSpPr txBox="1"/>
          <p:nvPr>
            <p:ph type="ctrTitle"/>
          </p:nvPr>
        </p:nvSpPr>
        <p:spPr>
          <a:xfrm>
            <a:off x="311708" y="744575"/>
            <a:ext cx="8520600" cy="2052600"/>
          </a:xfrm>
          <a:prstGeom prst="rect">
            <a:avLst/>
          </a:prstGeom>
        </p:spPr>
        <p:txBody>
          <a:bodyPr anchorCtr="0" anchor="b" bIns="45700" lIns="91425" spcFirstLastPara="1" rIns="91425" wrap="square" tIns="4570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8"/>
          <p:cNvSpPr txBox="1"/>
          <p:nvPr>
            <p:ph idx="1" type="subTitle"/>
          </p:nvPr>
        </p:nvSpPr>
        <p:spPr>
          <a:xfrm>
            <a:off x="311700" y="2834125"/>
            <a:ext cx="8520600" cy="792600"/>
          </a:xfrm>
          <a:prstGeom prst="rect">
            <a:avLst/>
          </a:prstGeom>
        </p:spPr>
        <p:txBody>
          <a:bodyPr anchorCtr="0" anchor="t" bIns="45700" lIns="91425" spcFirstLastPara="1" rIns="91425" wrap="square" tIns="45700">
            <a:normAutofit/>
          </a:bodyPr>
          <a:lstStyle>
            <a:lvl1pPr lvl="0" rtl="0" algn="ctr">
              <a:lnSpc>
                <a:spcPct val="100000"/>
              </a:lnSpc>
              <a:spcBef>
                <a:spcPts val="640"/>
              </a:spcBef>
              <a:spcAft>
                <a:spcPts val="0"/>
              </a:spcAft>
              <a:buSzPts val="2800"/>
              <a:buNone/>
              <a:defRPr sz="2800"/>
            </a:lvl1pPr>
            <a:lvl2pPr lvl="1" rtl="0" algn="ctr">
              <a:lnSpc>
                <a:spcPct val="100000"/>
              </a:lnSpc>
              <a:spcBef>
                <a:spcPts val="560"/>
              </a:spcBef>
              <a:spcAft>
                <a:spcPts val="0"/>
              </a:spcAft>
              <a:buSzPts val="2800"/>
              <a:buNone/>
              <a:defRPr sz="2800"/>
            </a:lvl2pPr>
            <a:lvl3pPr lvl="2" rtl="0" algn="ctr">
              <a:lnSpc>
                <a:spcPct val="100000"/>
              </a:lnSpc>
              <a:spcBef>
                <a:spcPts val="48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32" name="Google Shape;3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9"/>
          <p:cNvSpPr txBox="1"/>
          <p:nvPr>
            <p:ph type="title"/>
          </p:nvPr>
        </p:nvSpPr>
        <p:spPr>
          <a:xfrm>
            <a:off x="311700" y="445025"/>
            <a:ext cx="8520600" cy="5727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9"/>
          <p:cNvSpPr txBox="1"/>
          <p:nvPr>
            <p:ph idx="1" type="body"/>
          </p:nvPr>
        </p:nvSpPr>
        <p:spPr>
          <a:xfrm>
            <a:off x="311700" y="1152475"/>
            <a:ext cx="8520600" cy="34164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85800"/>
            <a:ext cx="8229600" cy="8574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2"/>
              </a:buClr>
              <a:buSzPts val="4400"/>
              <a:buFont typeface="Arial"/>
              <a:buNone/>
              <a:defRPr b="0" i="0" sz="4400" u="none" cap="none" strike="noStrike">
                <a:solidFill>
                  <a:schemeClr val="l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79972"/>
            <a:ext cx="8229600" cy="29148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lt2"/>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lt2"/>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lt2"/>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lt2"/>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lt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63.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41.png"/><Relationship Id="rId4" Type="http://schemas.openxmlformats.org/officeDocument/2006/relationships/image" Target="../media/image57.png"/><Relationship Id="rId5" Type="http://schemas.openxmlformats.org/officeDocument/2006/relationships/image" Target="../media/image49.png"/><Relationship Id="rId6"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53.png"/><Relationship Id="rId6" Type="http://schemas.openxmlformats.org/officeDocument/2006/relationships/image" Target="../media/image58.png"/><Relationship Id="rId7"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60.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80.png"/><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8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66.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9.pn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69.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83.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75.png"/><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84.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73.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78.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77.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85.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0"/>
          <p:cNvSpPr txBox="1"/>
          <p:nvPr>
            <p:ph type="ctrTitle"/>
          </p:nvPr>
        </p:nvSpPr>
        <p:spPr>
          <a:xfrm>
            <a:off x="311708" y="744575"/>
            <a:ext cx="8520600" cy="20526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lang="en">
                <a:latin typeface="Avenir"/>
                <a:ea typeface="Avenir"/>
                <a:cs typeface="Avenir"/>
                <a:sym typeface="Avenir"/>
              </a:rPr>
              <a:t>Enhancement Due to Photonic Coupling in Nanocavity Structures</a:t>
            </a:r>
            <a:endParaRPr>
              <a:latin typeface="Avenir"/>
              <a:ea typeface="Avenir"/>
              <a:cs typeface="Avenir"/>
              <a:sym typeface="Avenir"/>
            </a:endParaRPr>
          </a:p>
        </p:txBody>
      </p:sp>
      <p:sp>
        <p:nvSpPr>
          <p:cNvPr id="42" name="Google Shape;42;p10"/>
          <p:cNvSpPr txBox="1"/>
          <p:nvPr/>
        </p:nvSpPr>
        <p:spPr>
          <a:xfrm>
            <a:off x="3072000" y="2797175"/>
            <a:ext cx="3000000" cy="212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4" u="sng">
                <a:solidFill>
                  <a:schemeClr val="dk1"/>
                </a:solidFill>
                <a:latin typeface="Avenir"/>
                <a:ea typeface="Avenir"/>
                <a:cs typeface="Avenir"/>
                <a:sym typeface="Avenir"/>
              </a:rPr>
              <a:t>Bumbia, Amal</a:t>
            </a:r>
            <a:r>
              <a:rPr lang="en" sz="1804">
                <a:solidFill>
                  <a:schemeClr val="dk1"/>
                </a:solidFill>
                <a:latin typeface="Avenir"/>
                <a:ea typeface="Avenir"/>
                <a:cs typeface="Avenir"/>
                <a:sym typeface="Avenir"/>
              </a:rPr>
              <a:t>;</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 Abudayyeh, Hamza; </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Liu, Zhida; </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Li, Xiaoqin</a:t>
            </a:r>
            <a:endParaRPr sz="1804">
              <a:solidFill>
                <a:schemeClr val="dk1"/>
              </a:solidFill>
              <a:latin typeface="Avenir"/>
              <a:ea typeface="Avenir"/>
              <a:cs typeface="Avenir"/>
              <a:sym typeface="Avenir"/>
            </a:endParaRPr>
          </a:p>
          <a:p>
            <a:pPr indent="0" lvl="0" marL="0" rtl="0" algn="ctr">
              <a:spcBef>
                <a:spcPts val="0"/>
              </a:spcBef>
              <a:spcAft>
                <a:spcPts val="0"/>
              </a:spcAft>
              <a:buNone/>
            </a:pPr>
            <a:r>
              <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Department of Physics UT Austin</a:t>
            </a:r>
            <a:r>
              <a:rPr lang="en" sz="1596">
                <a:solidFill>
                  <a:schemeClr val="dk1"/>
                </a:solidFill>
                <a:latin typeface="Avenir"/>
                <a:ea typeface="Avenir"/>
                <a:cs typeface="Avenir"/>
                <a:sym typeface="Avenir"/>
              </a:rPr>
              <a:t> </a:t>
            </a:r>
            <a:endParaRPr sz="1596">
              <a:solidFill>
                <a:schemeClr val="dk1"/>
              </a:solidFill>
              <a:latin typeface="Avenir"/>
              <a:ea typeface="Avenir"/>
              <a:cs typeface="Avenir"/>
              <a:sym typeface="Avenir"/>
            </a:endParaRPr>
          </a:p>
        </p:txBody>
      </p:sp>
      <p:sp>
        <p:nvSpPr>
          <p:cNvPr id="43" name="Google Shape;43;p10"/>
          <p:cNvSpPr/>
          <p:nvPr/>
        </p:nvSpPr>
        <p:spPr>
          <a:xfrm>
            <a:off x="0" y="4925675"/>
            <a:ext cx="9144000" cy="217800"/>
          </a:xfrm>
          <a:prstGeom prst="rect">
            <a:avLst/>
          </a:prstGeom>
          <a:solidFill>
            <a:schemeClr val="dk1"/>
          </a:solidFill>
          <a:ln cap="flat" cmpd="sng" w="9525">
            <a:solidFill>
              <a:srgbClr val="ED7A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nvSpPr>
        <p:spPr>
          <a:xfrm>
            <a:off x="461400" y="878550"/>
            <a:ext cx="8221200" cy="338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640"/>
              </a:spcBef>
              <a:spcAft>
                <a:spcPts val="0"/>
              </a:spcAft>
              <a:buNone/>
            </a:pPr>
            <a:r>
              <a:rPr lang="en" sz="5200">
                <a:solidFill>
                  <a:schemeClr val="dk1"/>
                </a:solidFill>
                <a:highlight>
                  <a:schemeClr val="lt1"/>
                </a:highlight>
                <a:latin typeface="Avenir"/>
                <a:ea typeface="Avenir"/>
                <a:cs typeface="Avenir"/>
                <a:sym typeface="Avenir"/>
              </a:rPr>
              <a:t>How does </a:t>
            </a:r>
            <a:r>
              <a:rPr lang="en" sz="5200">
                <a:solidFill>
                  <a:schemeClr val="dk1"/>
                </a:solidFill>
                <a:highlight>
                  <a:schemeClr val="lt1"/>
                </a:highlight>
                <a:latin typeface="Avenir"/>
                <a:ea typeface="Avenir"/>
                <a:cs typeface="Avenir"/>
                <a:sym typeface="Avenir"/>
              </a:rPr>
              <a:t>plasmon-exciton coupling effect emission enhancement?</a:t>
            </a:r>
            <a:endParaRPr sz="3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p:nvPr/>
        </p:nvSpPr>
        <p:spPr>
          <a:xfrm>
            <a:off x="1109100" y="698325"/>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0"/>
          <p:cNvSpPr/>
          <p:nvPr/>
        </p:nvSpPr>
        <p:spPr>
          <a:xfrm>
            <a:off x="1109100" y="2273363"/>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 name="Google Shape;146;p20"/>
          <p:cNvSpPr/>
          <p:nvPr/>
        </p:nvSpPr>
        <p:spPr>
          <a:xfrm>
            <a:off x="4400100" y="1631500"/>
            <a:ext cx="343800" cy="506100"/>
          </a:xfrm>
          <a:prstGeom prst="downArrow">
            <a:avLst>
              <a:gd fmla="val 50000" name="adj1"/>
              <a:gd fmla="val 50000" name="adj2"/>
            </a:avLst>
          </a:prstGeom>
          <a:solidFill>
            <a:srgbClr val="ED7A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0"/>
          <p:cNvSpPr txBox="1"/>
          <p:nvPr/>
        </p:nvSpPr>
        <p:spPr>
          <a:xfrm>
            <a:off x="2226900" y="765825"/>
            <a:ext cx="46902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Background </a:t>
            </a:r>
            <a:endParaRPr sz="3200">
              <a:solidFill>
                <a:srgbClr val="F3F3F3"/>
              </a:solidFill>
            </a:endParaRPr>
          </a:p>
        </p:txBody>
      </p:sp>
      <p:sp>
        <p:nvSpPr>
          <p:cNvPr id="148" name="Google Shape;148;p20"/>
          <p:cNvSpPr txBox="1"/>
          <p:nvPr/>
        </p:nvSpPr>
        <p:spPr>
          <a:xfrm>
            <a:off x="1891650" y="2307125"/>
            <a:ext cx="53607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Sample 1 : Gold Nanocube</a:t>
            </a:r>
            <a:endParaRPr sz="3200">
              <a:solidFill>
                <a:srgbClr val="F3F3F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A close-up of a map&#10;&#10;Description automatically generated" id="153" name="Google Shape;153;p21"/>
          <p:cNvPicPr preferRelativeResize="0"/>
          <p:nvPr/>
        </p:nvPicPr>
        <p:blipFill rotWithShape="1">
          <a:blip r:embed="rId3">
            <a:alphaModFix/>
          </a:blip>
          <a:srcRect b="14266" l="0" r="66303" t="0"/>
          <a:stretch/>
        </p:blipFill>
        <p:spPr>
          <a:xfrm>
            <a:off x="4550700" y="2110275"/>
            <a:ext cx="4593300" cy="2940497"/>
          </a:xfrm>
          <a:prstGeom prst="rect">
            <a:avLst/>
          </a:prstGeom>
          <a:noFill/>
          <a:ln>
            <a:noFill/>
          </a:ln>
        </p:spPr>
      </p:pic>
      <p:sp>
        <p:nvSpPr>
          <p:cNvPr id="154" name="Google Shape;154;p21"/>
          <p:cNvSpPr txBox="1"/>
          <p:nvPr>
            <p:ph idx="1" type="body"/>
          </p:nvPr>
        </p:nvSpPr>
        <p:spPr>
          <a:xfrm>
            <a:off x="5313000" y="1196225"/>
            <a:ext cx="3234900" cy="872100"/>
          </a:xfrm>
          <a:prstGeom prst="rect">
            <a:avLst/>
          </a:prstGeom>
        </p:spPr>
        <p:txBody>
          <a:bodyPr anchorCtr="0" anchor="t" bIns="45700" lIns="91425" spcFirstLastPara="1" rIns="91425" wrap="square" tIns="45700">
            <a:normAutofit fontScale="85000" lnSpcReduction="20000"/>
          </a:bodyPr>
          <a:lstStyle/>
          <a:p>
            <a:pPr indent="0" lvl="0" marL="0" rtl="0" algn="l">
              <a:spcBef>
                <a:spcPts val="640"/>
              </a:spcBef>
              <a:spcAft>
                <a:spcPts val="0"/>
              </a:spcAft>
              <a:buNone/>
            </a:pPr>
            <a:r>
              <a:rPr lang="en" sz="2200">
                <a:latin typeface="Avenir"/>
                <a:ea typeface="Avenir"/>
                <a:cs typeface="Avenir"/>
                <a:sym typeface="Avenir"/>
              </a:rPr>
              <a:t>Material: </a:t>
            </a:r>
            <a:r>
              <a:rPr b="1" i="1" lang="en" sz="2200">
                <a:latin typeface="Avenir"/>
                <a:ea typeface="Avenir"/>
                <a:cs typeface="Avenir"/>
                <a:sym typeface="Avenir"/>
              </a:rPr>
              <a:t>Monolayer TMD</a:t>
            </a:r>
            <a:endParaRPr b="1" i="1" sz="2200">
              <a:latin typeface="Avenir"/>
              <a:ea typeface="Avenir"/>
              <a:cs typeface="Avenir"/>
              <a:sym typeface="Avenir"/>
            </a:endParaRPr>
          </a:p>
          <a:p>
            <a:pPr indent="0" lvl="0" marL="0" rtl="0" algn="l">
              <a:spcBef>
                <a:spcPts val="640"/>
              </a:spcBef>
              <a:spcAft>
                <a:spcPts val="0"/>
              </a:spcAft>
              <a:buNone/>
            </a:pPr>
            <a:r>
              <a:rPr lang="en" sz="2200">
                <a:latin typeface="Avenir"/>
                <a:ea typeface="Avenir"/>
                <a:cs typeface="Avenir"/>
                <a:sym typeface="Avenir"/>
              </a:rPr>
              <a:t>Film-Cube </a:t>
            </a:r>
            <a:r>
              <a:rPr b="1" i="1" lang="en" sz="2200">
                <a:latin typeface="Avenir"/>
                <a:ea typeface="Avenir"/>
                <a:cs typeface="Avenir"/>
                <a:sym typeface="Avenir"/>
              </a:rPr>
              <a:t>Separation: 8-9 nm</a:t>
            </a:r>
            <a:endParaRPr sz="1050"/>
          </a:p>
        </p:txBody>
      </p:sp>
      <p:sp>
        <p:nvSpPr>
          <p:cNvPr id="155" name="Google Shape;155;p21"/>
          <p:cNvSpPr txBox="1"/>
          <p:nvPr/>
        </p:nvSpPr>
        <p:spPr>
          <a:xfrm>
            <a:off x="2996475" y="3534938"/>
            <a:ext cx="11670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TMD</a:t>
            </a:r>
            <a:endParaRPr sz="1800">
              <a:solidFill>
                <a:schemeClr val="dk1"/>
              </a:solidFill>
              <a:latin typeface="Avenir"/>
              <a:ea typeface="Avenir"/>
              <a:cs typeface="Avenir"/>
              <a:sym typeface="Avenir"/>
            </a:endParaRPr>
          </a:p>
        </p:txBody>
      </p:sp>
      <p:sp>
        <p:nvSpPr>
          <p:cNvPr id="156" name="Google Shape;156;p21"/>
          <p:cNvSpPr txBox="1"/>
          <p:nvPr/>
        </p:nvSpPr>
        <p:spPr>
          <a:xfrm>
            <a:off x="2793388" y="4364900"/>
            <a:ext cx="14283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g</a:t>
            </a:r>
            <a:r>
              <a:rPr lang="en" sz="2000">
                <a:solidFill>
                  <a:schemeClr val="dk1"/>
                </a:solidFill>
                <a:latin typeface="Avenir"/>
                <a:ea typeface="Avenir"/>
                <a:cs typeface="Avenir"/>
                <a:sym typeface="Avenir"/>
              </a:rPr>
              <a:t>old foil</a:t>
            </a:r>
            <a:endParaRPr sz="2000">
              <a:solidFill>
                <a:schemeClr val="dk1"/>
              </a:solidFill>
              <a:latin typeface="Avenir"/>
              <a:ea typeface="Avenir"/>
              <a:cs typeface="Avenir"/>
              <a:sym typeface="Avenir"/>
            </a:endParaRPr>
          </a:p>
        </p:txBody>
      </p:sp>
      <p:sp>
        <p:nvSpPr>
          <p:cNvPr id="157" name="Google Shape;157;p21"/>
          <p:cNvSpPr txBox="1"/>
          <p:nvPr/>
        </p:nvSpPr>
        <p:spPr>
          <a:xfrm>
            <a:off x="2904575" y="2376488"/>
            <a:ext cx="18405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n</a:t>
            </a:r>
            <a:r>
              <a:rPr lang="en" sz="2000">
                <a:solidFill>
                  <a:schemeClr val="dk1"/>
                </a:solidFill>
                <a:latin typeface="Avenir"/>
                <a:ea typeface="Avenir"/>
                <a:cs typeface="Avenir"/>
                <a:sym typeface="Avenir"/>
              </a:rPr>
              <a:t>anocubes</a:t>
            </a:r>
            <a:endParaRPr sz="2000">
              <a:solidFill>
                <a:schemeClr val="dk1"/>
              </a:solidFill>
              <a:latin typeface="Avenir"/>
              <a:ea typeface="Avenir"/>
              <a:cs typeface="Avenir"/>
              <a:sym typeface="Avenir"/>
            </a:endParaRPr>
          </a:p>
          <a:p>
            <a:pPr indent="0" lvl="0" marL="0" rtl="0" algn="ctr">
              <a:spcBef>
                <a:spcPts val="0"/>
              </a:spcBef>
              <a:spcAft>
                <a:spcPts val="0"/>
              </a:spcAft>
              <a:buNone/>
            </a:pPr>
            <a:r>
              <a:rPr lang="en" sz="2000">
                <a:solidFill>
                  <a:schemeClr val="dk1"/>
                </a:solidFill>
                <a:latin typeface="Avenir"/>
                <a:ea typeface="Avenir"/>
                <a:cs typeface="Avenir"/>
                <a:sym typeface="Avenir"/>
              </a:rPr>
              <a:t>(70-100 nm)</a:t>
            </a:r>
            <a:endParaRPr sz="2000">
              <a:solidFill>
                <a:schemeClr val="dk1"/>
              </a:solidFill>
              <a:latin typeface="Avenir"/>
              <a:ea typeface="Avenir"/>
              <a:cs typeface="Avenir"/>
              <a:sym typeface="Avenir"/>
            </a:endParaRPr>
          </a:p>
        </p:txBody>
      </p:sp>
      <p:sp>
        <p:nvSpPr>
          <p:cNvPr id="158" name="Google Shape;158;p21"/>
          <p:cNvSpPr txBox="1"/>
          <p:nvPr/>
        </p:nvSpPr>
        <p:spPr>
          <a:xfrm>
            <a:off x="3791363" y="1796038"/>
            <a:ext cx="9537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Avenir"/>
                <a:ea typeface="Avenir"/>
                <a:cs typeface="Avenir"/>
                <a:sym typeface="Avenir"/>
              </a:rPr>
              <a:t>cavity</a:t>
            </a:r>
            <a:endParaRPr sz="1900">
              <a:solidFill>
                <a:schemeClr val="dk1"/>
              </a:solidFill>
              <a:latin typeface="Avenir"/>
              <a:ea typeface="Avenir"/>
              <a:cs typeface="Avenir"/>
              <a:sym typeface="Avenir"/>
            </a:endParaRPr>
          </a:p>
        </p:txBody>
      </p:sp>
      <p:sp>
        <p:nvSpPr>
          <p:cNvPr id="159" name="Google Shape;159;p21"/>
          <p:cNvSpPr/>
          <p:nvPr/>
        </p:nvSpPr>
        <p:spPr>
          <a:xfrm>
            <a:off x="4678200" y="2233750"/>
            <a:ext cx="728400" cy="43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0" name="Google Shape;160;p21"/>
          <p:cNvCxnSpPr>
            <a:stCxn id="157" idx="3"/>
          </p:cNvCxnSpPr>
          <p:nvPr/>
        </p:nvCxnSpPr>
        <p:spPr>
          <a:xfrm>
            <a:off x="4745075" y="2759588"/>
            <a:ext cx="1503600" cy="962400"/>
          </a:xfrm>
          <a:prstGeom prst="straightConnector1">
            <a:avLst/>
          </a:prstGeom>
          <a:noFill/>
          <a:ln cap="flat" cmpd="sng" w="9525">
            <a:solidFill>
              <a:schemeClr val="lt2"/>
            </a:solidFill>
            <a:prstDash val="solid"/>
            <a:round/>
            <a:headEnd len="med" w="med" type="none"/>
            <a:tailEnd len="med" w="med" type="triangle"/>
          </a:ln>
        </p:spPr>
      </p:cxnSp>
      <p:cxnSp>
        <p:nvCxnSpPr>
          <p:cNvPr id="161" name="Google Shape;161;p21"/>
          <p:cNvCxnSpPr>
            <a:stCxn id="155" idx="3"/>
          </p:cNvCxnSpPr>
          <p:nvPr/>
        </p:nvCxnSpPr>
        <p:spPr>
          <a:xfrm>
            <a:off x="4163475" y="3753788"/>
            <a:ext cx="1528500" cy="282300"/>
          </a:xfrm>
          <a:prstGeom prst="straightConnector1">
            <a:avLst/>
          </a:prstGeom>
          <a:noFill/>
          <a:ln cap="flat" cmpd="sng" w="9525">
            <a:solidFill>
              <a:schemeClr val="lt2"/>
            </a:solidFill>
            <a:prstDash val="solid"/>
            <a:round/>
            <a:headEnd len="med" w="med" type="none"/>
            <a:tailEnd len="med" w="med" type="triangle"/>
          </a:ln>
        </p:spPr>
      </p:cxnSp>
      <p:cxnSp>
        <p:nvCxnSpPr>
          <p:cNvPr id="162" name="Google Shape;162;p21"/>
          <p:cNvCxnSpPr/>
          <p:nvPr/>
        </p:nvCxnSpPr>
        <p:spPr>
          <a:xfrm>
            <a:off x="4745063" y="2026613"/>
            <a:ext cx="2352600" cy="715500"/>
          </a:xfrm>
          <a:prstGeom prst="straightConnector1">
            <a:avLst/>
          </a:prstGeom>
          <a:noFill/>
          <a:ln cap="flat" cmpd="sng" w="9525">
            <a:solidFill>
              <a:schemeClr val="lt2"/>
            </a:solidFill>
            <a:prstDash val="solid"/>
            <a:round/>
            <a:headEnd len="med" w="med" type="none"/>
            <a:tailEnd len="med" w="med" type="triangle"/>
          </a:ln>
        </p:spPr>
      </p:cxnSp>
      <p:cxnSp>
        <p:nvCxnSpPr>
          <p:cNvPr id="163" name="Google Shape;163;p21"/>
          <p:cNvCxnSpPr/>
          <p:nvPr/>
        </p:nvCxnSpPr>
        <p:spPr>
          <a:xfrm flipH="1" rot="10800000">
            <a:off x="4131588" y="4449500"/>
            <a:ext cx="880800" cy="218700"/>
          </a:xfrm>
          <a:prstGeom prst="straightConnector1">
            <a:avLst/>
          </a:prstGeom>
          <a:noFill/>
          <a:ln cap="flat" cmpd="sng" w="9525">
            <a:solidFill>
              <a:schemeClr val="lt2"/>
            </a:solidFill>
            <a:prstDash val="solid"/>
            <a:round/>
            <a:headEnd len="med" w="med" type="none"/>
            <a:tailEnd len="med" w="med" type="triangle"/>
          </a:ln>
        </p:spPr>
      </p:cxnSp>
      <p:sp>
        <p:nvSpPr>
          <p:cNvPr id="164" name="Google Shape;164;p21"/>
          <p:cNvSpPr txBox="1"/>
          <p:nvPr>
            <p:ph type="title"/>
          </p:nvPr>
        </p:nvSpPr>
        <p:spPr>
          <a:xfrm>
            <a:off x="311700" y="549925"/>
            <a:ext cx="8520600" cy="466500"/>
          </a:xfrm>
          <a:prstGeom prst="rect">
            <a:avLst/>
          </a:prstGeom>
          <a:solidFill>
            <a:srgbClr val="ED7A4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1200"/>
              </a:spcAft>
              <a:buNone/>
            </a:pPr>
            <a:r>
              <a:rPr lang="en" sz="2100">
                <a:solidFill>
                  <a:srgbClr val="F3F3F3"/>
                </a:solidFill>
                <a:latin typeface="Avenir"/>
                <a:ea typeface="Avenir"/>
                <a:cs typeface="Avenir"/>
                <a:sym typeface="Avenir"/>
              </a:rPr>
              <a:t>Sample 1: Gold Nanocube : Optical Data</a:t>
            </a:r>
            <a:endParaRPr sz="2160">
              <a:solidFill>
                <a:srgbClr val="F3F3F3"/>
              </a:solidFill>
              <a:latin typeface="Avenir"/>
              <a:ea typeface="Avenir"/>
              <a:cs typeface="Avenir"/>
              <a:sym typeface="Avenir"/>
            </a:endParaRPr>
          </a:p>
        </p:txBody>
      </p:sp>
      <p:sp>
        <p:nvSpPr>
          <p:cNvPr id="165" name="Google Shape;165;p21"/>
          <p:cNvSpPr/>
          <p:nvPr/>
        </p:nvSpPr>
        <p:spPr>
          <a:xfrm>
            <a:off x="270975" y="1308025"/>
            <a:ext cx="2522400" cy="3742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21"/>
          <p:cNvSpPr txBox="1"/>
          <p:nvPr/>
        </p:nvSpPr>
        <p:spPr>
          <a:xfrm>
            <a:off x="536750" y="1558150"/>
            <a:ext cx="1927800" cy="32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venir"/>
                <a:ea typeface="Avenir"/>
                <a:cs typeface="Avenir"/>
                <a:sym typeface="Avenir"/>
              </a:rPr>
              <a:t>The lightning-rod effect causes the corners of the cubes to be the regions of greatest enhancement</a:t>
            </a:r>
            <a:endParaRPr sz="1800">
              <a:solidFill>
                <a:schemeClr val="lt1"/>
              </a:solidFill>
              <a:latin typeface="Avenir"/>
              <a:ea typeface="Avenir"/>
              <a:cs typeface="Avenir"/>
              <a:sym typeface="Avenir"/>
            </a:endParaRPr>
          </a:p>
          <a:p>
            <a:pPr indent="0" lvl="0" marL="0" rtl="0" algn="l">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5351950" y="986875"/>
            <a:ext cx="3621900" cy="1205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 sz="3900">
                <a:latin typeface="Avenir"/>
                <a:ea typeface="Avenir"/>
                <a:cs typeface="Avenir"/>
                <a:sym typeface="Avenir"/>
              </a:rPr>
              <a:t>Darkfield Spectroscopy</a:t>
            </a:r>
            <a:endParaRPr sz="3900">
              <a:latin typeface="Avenir"/>
              <a:ea typeface="Avenir"/>
              <a:cs typeface="Avenir"/>
              <a:sym typeface="Avenir"/>
            </a:endParaRPr>
          </a:p>
        </p:txBody>
      </p:sp>
      <p:sp>
        <p:nvSpPr>
          <p:cNvPr id="172" name="Google Shape;172;p22"/>
          <p:cNvSpPr txBox="1"/>
          <p:nvPr/>
        </p:nvSpPr>
        <p:spPr>
          <a:xfrm>
            <a:off x="4845125" y="2741125"/>
            <a:ext cx="4299000" cy="1578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white light scattering by nanocavities </a:t>
            </a:r>
            <a:endParaRPr sz="2000">
              <a:solidFill>
                <a:schemeClr val="dk1"/>
              </a:solidFill>
              <a:highlight>
                <a:srgbClr val="FFFFFF"/>
              </a:highlight>
              <a:latin typeface="Avenir"/>
              <a:ea typeface="Avenir"/>
              <a:cs typeface="Avenir"/>
              <a:sym typeface="Avenir"/>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measure plasmonic resonances</a:t>
            </a:r>
            <a:endParaRPr sz="2000">
              <a:latin typeface="Avenir"/>
              <a:ea typeface="Avenir"/>
              <a:cs typeface="Avenir"/>
              <a:sym typeface="Avenir"/>
            </a:endParaRPr>
          </a:p>
        </p:txBody>
      </p:sp>
      <p:pic>
        <p:nvPicPr>
          <p:cNvPr id="173" name="Google Shape;173;p22"/>
          <p:cNvPicPr preferRelativeResize="0"/>
          <p:nvPr/>
        </p:nvPicPr>
        <p:blipFill rotWithShape="1">
          <a:blip r:embed="rId3">
            <a:alphaModFix/>
          </a:blip>
          <a:srcRect b="8354" l="11150" r="1528" t="4621"/>
          <a:stretch/>
        </p:blipFill>
        <p:spPr>
          <a:xfrm>
            <a:off x="171950" y="510800"/>
            <a:ext cx="4673175" cy="4475900"/>
          </a:xfrm>
          <a:prstGeom prst="rect">
            <a:avLst/>
          </a:prstGeom>
          <a:noFill/>
          <a:ln>
            <a:noFill/>
          </a:ln>
        </p:spPr>
      </p:pic>
      <p:sp>
        <p:nvSpPr>
          <p:cNvPr id="174" name="Google Shape;174;p22"/>
          <p:cNvSpPr/>
          <p:nvPr/>
        </p:nvSpPr>
        <p:spPr>
          <a:xfrm>
            <a:off x="945750" y="1997725"/>
            <a:ext cx="2033100" cy="2321400"/>
          </a:xfrm>
          <a:prstGeom prst="ellipse">
            <a:avLst/>
          </a:prstGeom>
          <a:noFill/>
          <a:ln cap="flat" cmpd="sng" w="3810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3"/>
          <p:cNvPicPr preferRelativeResize="0"/>
          <p:nvPr/>
        </p:nvPicPr>
        <p:blipFill>
          <a:blip r:embed="rId3">
            <a:alphaModFix/>
          </a:blip>
          <a:stretch>
            <a:fillRect/>
          </a:stretch>
        </p:blipFill>
        <p:spPr>
          <a:xfrm>
            <a:off x="5930400" y="2230425"/>
            <a:ext cx="3213601" cy="2843400"/>
          </a:xfrm>
          <a:prstGeom prst="rect">
            <a:avLst/>
          </a:prstGeom>
          <a:noFill/>
          <a:ln>
            <a:noFill/>
          </a:ln>
        </p:spPr>
      </p:pic>
      <p:pic>
        <p:nvPicPr>
          <p:cNvPr id="180" name="Google Shape;180;p23"/>
          <p:cNvPicPr preferRelativeResize="0"/>
          <p:nvPr/>
        </p:nvPicPr>
        <p:blipFill rotWithShape="1">
          <a:blip r:embed="rId4">
            <a:alphaModFix/>
          </a:blip>
          <a:srcRect b="6113" l="0" r="0" t="13764"/>
          <a:stretch/>
        </p:blipFill>
        <p:spPr>
          <a:xfrm>
            <a:off x="0" y="479425"/>
            <a:ext cx="6086726" cy="2735900"/>
          </a:xfrm>
          <a:prstGeom prst="rect">
            <a:avLst/>
          </a:prstGeom>
          <a:noFill/>
          <a:ln>
            <a:noFill/>
          </a:ln>
        </p:spPr>
      </p:pic>
      <p:sp>
        <p:nvSpPr>
          <p:cNvPr id="181" name="Google Shape;181;p23"/>
          <p:cNvSpPr txBox="1"/>
          <p:nvPr/>
        </p:nvSpPr>
        <p:spPr>
          <a:xfrm>
            <a:off x="411700" y="3215350"/>
            <a:ext cx="5096700" cy="17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nir"/>
                <a:ea typeface="Avenir"/>
                <a:cs typeface="Avenir"/>
                <a:sym typeface="Avenir"/>
              </a:rPr>
              <a:t>Where do the plasmonic resonances occur? </a:t>
            </a:r>
            <a:endParaRPr sz="1800">
              <a:solidFill>
                <a:schemeClr val="dk1"/>
              </a:solidFill>
              <a:latin typeface="Avenir"/>
              <a:ea typeface="Avenir"/>
              <a:cs typeface="Avenir"/>
              <a:sym typeface="Avenir"/>
            </a:endParaRPr>
          </a:p>
          <a:p>
            <a:pPr indent="0" lvl="0" marL="0" rtl="0" algn="l">
              <a:spcBef>
                <a:spcPts val="0"/>
              </a:spcBef>
              <a:spcAft>
                <a:spcPts val="0"/>
              </a:spcAft>
              <a:buNone/>
            </a:pPr>
            <a:r>
              <a:rPr lang="en" sz="1800">
                <a:solidFill>
                  <a:schemeClr val="dk1"/>
                </a:solidFill>
                <a:latin typeface="Avenir"/>
                <a:ea typeface="Avenir"/>
                <a:cs typeface="Avenir"/>
                <a:sym typeface="Avenir"/>
              </a:rPr>
              <a:t>This is a point where the data gets murky…</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540 nm</a:t>
            </a:r>
            <a:endParaRPr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b="1" i="1" lang="en" sz="1800">
                <a:solidFill>
                  <a:schemeClr val="dk1"/>
                </a:solidFill>
                <a:latin typeface="Avenir"/>
                <a:ea typeface="Avenir"/>
                <a:cs typeface="Avenir"/>
                <a:sym typeface="Avenir"/>
              </a:rPr>
              <a:t>625 nm !!!</a:t>
            </a:r>
            <a:endParaRPr b="1" i="1" sz="1800">
              <a:solidFill>
                <a:schemeClr val="dk1"/>
              </a:solidFill>
              <a:latin typeface="Avenir"/>
              <a:ea typeface="Avenir"/>
              <a:cs typeface="Avenir"/>
              <a:sym typeface="Avenir"/>
            </a:endParaRPr>
          </a:p>
          <a:p>
            <a:pPr indent="-342900" lvl="0" marL="457200" rtl="0" algn="l">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725 nm</a:t>
            </a:r>
            <a:endParaRPr sz="1800">
              <a:solidFill>
                <a:schemeClr val="dk1"/>
              </a:solidFill>
              <a:latin typeface="Avenir"/>
              <a:ea typeface="Avenir"/>
              <a:cs typeface="Avenir"/>
              <a:sym typeface="Avenir"/>
            </a:endParaRPr>
          </a:p>
        </p:txBody>
      </p:sp>
      <p:sp>
        <p:nvSpPr>
          <p:cNvPr id="182" name="Google Shape;182;p23"/>
          <p:cNvSpPr txBox="1"/>
          <p:nvPr/>
        </p:nvSpPr>
        <p:spPr>
          <a:xfrm>
            <a:off x="6600325" y="1456475"/>
            <a:ext cx="2364900" cy="7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Labelled points on the darkfield image</a:t>
            </a:r>
            <a:endParaRPr sz="1800">
              <a:solidFill>
                <a:schemeClr val="dk1"/>
              </a:solidFill>
              <a:latin typeface="Avenir"/>
              <a:ea typeface="Avenir"/>
              <a:cs typeface="Avenir"/>
              <a:sym typeface="Avenir"/>
            </a:endParaRPr>
          </a:p>
        </p:txBody>
      </p:sp>
      <p:cxnSp>
        <p:nvCxnSpPr>
          <p:cNvPr id="183" name="Google Shape;183;p23"/>
          <p:cNvCxnSpPr/>
          <p:nvPr/>
        </p:nvCxnSpPr>
        <p:spPr>
          <a:xfrm flipH="1">
            <a:off x="2006400" y="682675"/>
            <a:ext cx="31200" cy="2181000"/>
          </a:xfrm>
          <a:prstGeom prst="straightConnector1">
            <a:avLst/>
          </a:prstGeom>
          <a:noFill/>
          <a:ln cap="flat" cmpd="sng" w="9525">
            <a:solidFill>
              <a:srgbClr val="434343"/>
            </a:solidFill>
            <a:prstDash val="solid"/>
            <a:round/>
            <a:headEnd len="med" w="med" type="none"/>
            <a:tailEnd len="med" w="med" type="none"/>
          </a:ln>
        </p:spPr>
      </p:cxnSp>
      <p:cxnSp>
        <p:nvCxnSpPr>
          <p:cNvPr id="184" name="Google Shape;184;p23"/>
          <p:cNvCxnSpPr/>
          <p:nvPr/>
        </p:nvCxnSpPr>
        <p:spPr>
          <a:xfrm>
            <a:off x="2928725" y="948450"/>
            <a:ext cx="0" cy="1907400"/>
          </a:xfrm>
          <a:prstGeom prst="straightConnector1">
            <a:avLst/>
          </a:prstGeom>
          <a:noFill/>
          <a:ln cap="flat" cmpd="sng" w="9525">
            <a:solidFill>
              <a:srgbClr val="000000"/>
            </a:solidFill>
            <a:prstDash val="solid"/>
            <a:round/>
            <a:headEnd len="med" w="med" type="none"/>
            <a:tailEnd len="med" w="med" type="none"/>
          </a:ln>
        </p:spPr>
      </p:cxnSp>
      <p:cxnSp>
        <p:nvCxnSpPr>
          <p:cNvPr id="185" name="Google Shape;185;p23"/>
          <p:cNvCxnSpPr/>
          <p:nvPr/>
        </p:nvCxnSpPr>
        <p:spPr>
          <a:xfrm>
            <a:off x="3913650" y="1167325"/>
            <a:ext cx="15600" cy="165720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idx="1" type="body"/>
          </p:nvPr>
        </p:nvSpPr>
        <p:spPr>
          <a:xfrm>
            <a:off x="231250" y="580150"/>
            <a:ext cx="7881300" cy="5958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en" sz="3000">
                <a:latin typeface="Avenir"/>
                <a:ea typeface="Avenir"/>
                <a:cs typeface="Avenir"/>
                <a:sym typeface="Avenir"/>
              </a:rPr>
              <a:t>Hyperspectral Spatial Image</a:t>
            </a:r>
            <a:endParaRPr sz="3000">
              <a:latin typeface="Avenir"/>
              <a:ea typeface="Avenir"/>
              <a:cs typeface="Avenir"/>
              <a:sym typeface="Avenir"/>
            </a:endParaRPr>
          </a:p>
        </p:txBody>
      </p:sp>
      <p:sp>
        <p:nvSpPr>
          <p:cNvPr id="191" name="Google Shape;191;p24"/>
          <p:cNvSpPr txBox="1"/>
          <p:nvPr/>
        </p:nvSpPr>
        <p:spPr>
          <a:xfrm>
            <a:off x="306725" y="1175938"/>
            <a:ext cx="71571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Avenir"/>
              <a:buChar char="●"/>
            </a:pPr>
            <a:r>
              <a:rPr lang="en" sz="2100">
                <a:solidFill>
                  <a:schemeClr val="dk1"/>
                </a:solidFill>
                <a:latin typeface="Avenir"/>
                <a:ea typeface="Avenir"/>
                <a:cs typeface="Avenir"/>
                <a:sym typeface="Avenir"/>
              </a:rPr>
              <a:t>w</a:t>
            </a:r>
            <a:r>
              <a:rPr lang="en" sz="2100">
                <a:solidFill>
                  <a:schemeClr val="dk1"/>
                </a:solidFill>
                <a:latin typeface="Avenir"/>
                <a:ea typeface="Avenir"/>
                <a:cs typeface="Avenir"/>
                <a:sym typeface="Avenir"/>
              </a:rPr>
              <a:t>ell localized points with nanocubes</a:t>
            </a:r>
            <a:endParaRPr sz="2100">
              <a:solidFill>
                <a:schemeClr val="dk1"/>
              </a:solidFill>
              <a:latin typeface="Avenir"/>
              <a:ea typeface="Avenir"/>
              <a:cs typeface="Avenir"/>
              <a:sym typeface="Avenir"/>
            </a:endParaRPr>
          </a:p>
          <a:p>
            <a:pPr indent="-361950" lvl="0" marL="457200" rtl="0" algn="l">
              <a:spcBef>
                <a:spcPts val="0"/>
              </a:spcBef>
              <a:spcAft>
                <a:spcPts val="0"/>
              </a:spcAft>
              <a:buClr>
                <a:schemeClr val="dk1"/>
              </a:buClr>
              <a:buSzPts val="2100"/>
              <a:buFont typeface="Avenir"/>
              <a:buChar char="●"/>
            </a:pPr>
            <a:r>
              <a:rPr lang="en" sz="2100">
                <a:solidFill>
                  <a:schemeClr val="dk1"/>
                </a:solidFill>
                <a:latin typeface="Avenir"/>
                <a:ea typeface="Avenir"/>
                <a:cs typeface="Avenir"/>
                <a:sym typeface="Avenir"/>
              </a:rPr>
              <a:t>intensity coming out of these points is enhanced</a:t>
            </a:r>
            <a:endParaRPr sz="2400">
              <a:solidFill>
                <a:schemeClr val="dk1"/>
              </a:solidFill>
              <a:latin typeface="Avenir"/>
              <a:ea typeface="Avenir"/>
              <a:cs typeface="Avenir"/>
              <a:sym typeface="Avenir"/>
            </a:endParaRPr>
          </a:p>
        </p:txBody>
      </p:sp>
      <p:pic>
        <p:nvPicPr>
          <p:cNvPr id="192" name="Google Shape;192;p24"/>
          <p:cNvPicPr preferRelativeResize="0"/>
          <p:nvPr/>
        </p:nvPicPr>
        <p:blipFill rotWithShape="1">
          <a:blip r:embed="rId3">
            <a:alphaModFix/>
          </a:blip>
          <a:srcRect b="0" l="0" r="0" t="11166"/>
          <a:stretch/>
        </p:blipFill>
        <p:spPr>
          <a:xfrm>
            <a:off x="231250" y="2252900"/>
            <a:ext cx="5516300" cy="2346775"/>
          </a:xfrm>
          <a:prstGeom prst="rect">
            <a:avLst/>
          </a:prstGeom>
          <a:noFill/>
          <a:ln>
            <a:noFill/>
          </a:ln>
        </p:spPr>
      </p:pic>
      <p:pic>
        <p:nvPicPr>
          <p:cNvPr id="193" name="Google Shape;193;p24"/>
          <p:cNvPicPr preferRelativeResize="0"/>
          <p:nvPr/>
        </p:nvPicPr>
        <p:blipFill>
          <a:blip r:embed="rId4">
            <a:alphaModFix/>
          </a:blip>
          <a:stretch>
            <a:fillRect/>
          </a:stretch>
        </p:blipFill>
        <p:spPr>
          <a:xfrm>
            <a:off x="5899950" y="2159649"/>
            <a:ext cx="2691368" cy="2440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5"/>
          <p:cNvPicPr preferRelativeResize="0"/>
          <p:nvPr/>
        </p:nvPicPr>
        <p:blipFill>
          <a:blip r:embed="rId3">
            <a:alphaModFix/>
          </a:blip>
          <a:stretch>
            <a:fillRect/>
          </a:stretch>
        </p:blipFill>
        <p:spPr>
          <a:xfrm>
            <a:off x="116425" y="946800"/>
            <a:ext cx="4241242" cy="3543425"/>
          </a:xfrm>
          <a:prstGeom prst="rect">
            <a:avLst/>
          </a:prstGeom>
          <a:noFill/>
          <a:ln>
            <a:noFill/>
          </a:ln>
        </p:spPr>
      </p:pic>
      <p:pic>
        <p:nvPicPr>
          <p:cNvPr id="199" name="Google Shape;199;p25"/>
          <p:cNvPicPr preferRelativeResize="0"/>
          <p:nvPr/>
        </p:nvPicPr>
        <p:blipFill>
          <a:blip r:embed="rId4">
            <a:alphaModFix/>
          </a:blip>
          <a:stretch>
            <a:fillRect/>
          </a:stretch>
        </p:blipFill>
        <p:spPr>
          <a:xfrm>
            <a:off x="4357675" y="1014875"/>
            <a:ext cx="4602575" cy="34072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149050" y="593300"/>
            <a:ext cx="3679500" cy="146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990"/>
              <a:buNone/>
            </a:pPr>
            <a:r>
              <a:rPr lang="en" sz="2810">
                <a:latin typeface="Avenir"/>
                <a:ea typeface="Avenir"/>
                <a:cs typeface="Avenir"/>
                <a:sym typeface="Avenir"/>
              </a:rPr>
              <a:t>Photoluminescence (PL)</a:t>
            </a:r>
            <a:endParaRPr sz="2810">
              <a:latin typeface="Avenir"/>
              <a:ea typeface="Avenir"/>
              <a:cs typeface="Avenir"/>
              <a:sym typeface="Avenir"/>
            </a:endParaRPr>
          </a:p>
        </p:txBody>
      </p:sp>
      <p:sp>
        <p:nvSpPr>
          <p:cNvPr id="205" name="Google Shape;205;p26"/>
          <p:cNvSpPr txBox="1"/>
          <p:nvPr/>
        </p:nvSpPr>
        <p:spPr>
          <a:xfrm>
            <a:off x="149050" y="1857600"/>
            <a:ext cx="3861600" cy="3285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excite sample at different wavelengths</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measure exciton resonances</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longer wavelengths </a:t>
            </a:r>
            <a:r>
              <a:rPr lang="en" sz="1800">
                <a:solidFill>
                  <a:schemeClr val="dk1"/>
                </a:solidFill>
                <a:latin typeface="Avenir"/>
                <a:ea typeface="Avenir"/>
                <a:cs typeface="Avenir"/>
                <a:sym typeface="Avenir"/>
              </a:rPr>
              <a:t>enhanced</a:t>
            </a:r>
            <a:endParaRPr sz="1800">
              <a:solidFill>
                <a:schemeClr val="dk1"/>
              </a:solidFill>
              <a:latin typeface="Avenir"/>
              <a:ea typeface="Avenir"/>
              <a:cs typeface="Avenir"/>
              <a:sym typeface="Avenir"/>
            </a:endParaRPr>
          </a:p>
          <a:p>
            <a:pPr indent="-342900" lvl="0" marL="457200" rtl="0" algn="l">
              <a:spcBef>
                <a:spcPts val="640"/>
              </a:spcBef>
              <a:spcAft>
                <a:spcPts val="0"/>
              </a:spcAft>
              <a:buClr>
                <a:schemeClr val="dk1"/>
              </a:buClr>
              <a:buSzPts val="1800"/>
              <a:buFont typeface="Avenir"/>
              <a:buChar char="●"/>
            </a:pPr>
            <a:r>
              <a:rPr lang="en" sz="1800">
                <a:solidFill>
                  <a:schemeClr val="dk1"/>
                </a:solidFill>
                <a:latin typeface="Avenir"/>
                <a:ea typeface="Avenir"/>
                <a:cs typeface="Avenir"/>
                <a:sym typeface="Avenir"/>
              </a:rPr>
              <a:t>g</a:t>
            </a:r>
            <a:r>
              <a:rPr lang="en" sz="1800">
                <a:solidFill>
                  <a:schemeClr val="dk1"/>
                </a:solidFill>
                <a:latin typeface="Avenir"/>
                <a:ea typeface="Avenir"/>
                <a:cs typeface="Avenir"/>
                <a:sym typeface="Avenir"/>
              </a:rPr>
              <a:t>reater, non-uniform intensity enhancement along nanocubes</a:t>
            </a:r>
            <a:endParaRPr sz="1800">
              <a:solidFill>
                <a:schemeClr val="dk1"/>
              </a:solidFill>
              <a:latin typeface="Avenir"/>
              <a:ea typeface="Avenir"/>
              <a:cs typeface="Avenir"/>
              <a:sym typeface="Avenir"/>
            </a:endParaRPr>
          </a:p>
          <a:p>
            <a:pPr indent="-342900" lvl="0" marL="457200" rtl="0" algn="l">
              <a:spcBef>
                <a:spcPts val="640"/>
              </a:spcBef>
              <a:spcAft>
                <a:spcPts val="0"/>
              </a:spcAft>
              <a:buClr>
                <a:schemeClr val="dk1"/>
              </a:buClr>
              <a:buSzPts val="1800"/>
              <a:buFont typeface="Avenir"/>
              <a:buChar char="•"/>
            </a:pPr>
            <a:r>
              <a:rPr lang="en" sz="1800">
                <a:solidFill>
                  <a:schemeClr val="dk1"/>
                </a:solidFill>
                <a:latin typeface="Avenir"/>
                <a:ea typeface="Avenir"/>
                <a:cs typeface="Avenir"/>
                <a:sym typeface="Avenir"/>
              </a:rPr>
              <a:t>find overlap between the wavelengths where plasmonic resonances and enhancement occur</a:t>
            </a:r>
            <a:endParaRPr sz="800">
              <a:solidFill>
                <a:schemeClr val="dk1"/>
              </a:solidFill>
              <a:latin typeface="Avenir"/>
              <a:ea typeface="Avenir"/>
              <a:cs typeface="Avenir"/>
              <a:sym typeface="Avenir"/>
            </a:endParaRPr>
          </a:p>
        </p:txBody>
      </p:sp>
      <p:pic>
        <p:nvPicPr>
          <p:cNvPr descr="A close-up of a map&#10;&#10;Description automatically generated" id="206" name="Google Shape;206;p26"/>
          <p:cNvPicPr preferRelativeResize="0"/>
          <p:nvPr/>
        </p:nvPicPr>
        <p:blipFill rotWithShape="1">
          <a:blip r:embed="rId3">
            <a:alphaModFix/>
          </a:blip>
          <a:srcRect b="0" l="68693" r="828" t="0"/>
          <a:stretch/>
        </p:blipFill>
        <p:spPr>
          <a:xfrm>
            <a:off x="3924625" y="722550"/>
            <a:ext cx="5219375" cy="4308775"/>
          </a:xfrm>
          <a:prstGeom prst="rect">
            <a:avLst/>
          </a:prstGeom>
          <a:noFill/>
          <a:ln>
            <a:noFill/>
          </a:ln>
        </p:spPr>
      </p:pic>
      <p:sp>
        <p:nvSpPr>
          <p:cNvPr id="207" name="Google Shape;207;p26"/>
          <p:cNvSpPr/>
          <p:nvPr/>
        </p:nvSpPr>
        <p:spPr>
          <a:xfrm>
            <a:off x="3828550" y="996325"/>
            <a:ext cx="182100" cy="3339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26"/>
          <p:cNvSpPr txBox="1"/>
          <p:nvPr/>
        </p:nvSpPr>
        <p:spPr>
          <a:xfrm>
            <a:off x="4481750" y="2206350"/>
            <a:ext cx="25785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venir"/>
                <a:ea typeface="Avenir"/>
                <a:cs typeface="Avenir"/>
                <a:sym typeface="Avenir"/>
              </a:rPr>
              <a:t>Enhanced exciton emissions!</a:t>
            </a:r>
            <a:endParaRPr sz="1700">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7"/>
          <p:cNvPicPr preferRelativeResize="0"/>
          <p:nvPr/>
        </p:nvPicPr>
        <p:blipFill>
          <a:blip r:embed="rId3">
            <a:alphaModFix/>
          </a:blip>
          <a:stretch>
            <a:fillRect/>
          </a:stretch>
        </p:blipFill>
        <p:spPr>
          <a:xfrm>
            <a:off x="0" y="636644"/>
            <a:ext cx="9144001" cy="41211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8"/>
          <p:cNvPicPr preferRelativeResize="0"/>
          <p:nvPr/>
        </p:nvPicPr>
        <p:blipFill rotWithShape="1">
          <a:blip r:embed="rId3">
            <a:alphaModFix/>
          </a:blip>
          <a:srcRect b="7942" l="4062" r="8761" t="14194"/>
          <a:stretch/>
        </p:blipFill>
        <p:spPr>
          <a:xfrm>
            <a:off x="67750" y="495075"/>
            <a:ext cx="4953825" cy="3026250"/>
          </a:xfrm>
          <a:prstGeom prst="rect">
            <a:avLst/>
          </a:prstGeom>
          <a:noFill/>
          <a:ln>
            <a:noFill/>
          </a:ln>
        </p:spPr>
      </p:pic>
      <p:sp>
        <p:nvSpPr>
          <p:cNvPr id="219" name="Google Shape;219;p28"/>
          <p:cNvSpPr txBox="1"/>
          <p:nvPr/>
        </p:nvSpPr>
        <p:spPr>
          <a:xfrm>
            <a:off x="5164350" y="717775"/>
            <a:ext cx="3721800" cy="11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BE5700"/>
                </a:solidFill>
                <a:latin typeface="Avenir"/>
                <a:ea typeface="Avenir"/>
                <a:cs typeface="Avenir"/>
                <a:sym typeface="Avenir"/>
              </a:rPr>
              <a:t>Notice the peaks between 603-609 nm and 612-620 nm and around 625 nm</a:t>
            </a:r>
            <a:endParaRPr sz="1300">
              <a:solidFill>
                <a:srgbClr val="BE5700"/>
              </a:solidFill>
              <a:latin typeface="Avenir"/>
              <a:ea typeface="Avenir"/>
              <a:cs typeface="Avenir"/>
              <a:sym typeface="Avenir"/>
            </a:endParaRPr>
          </a:p>
          <a:p>
            <a:pPr indent="0" lvl="0" marL="0" rtl="0" algn="ctr">
              <a:spcBef>
                <a:spcPts val="0"/>
              </a:spcBef>
              <a:spcAft>
                <a:spcPts val="0"/>
              </a:spcAft>
              <a:buNone/>
            </a:pPr>
            <a:r>
              <a:t/>
            </a:r>
            <a:endParaRPr sz="1300">
              <a:solidFill>
                <a:srgbClr val="BE5700"/>
              </a:solidFill>
              <a:latin typeface="Avenir"/>
              <a:ea typeface="Avenir"/>
              <a:cs typeface="Avenir"/>
              <a:sym typeface="Avenir"/>
            </a:endParaRPr>
          </a:p>
          <a:p>
            <a:pPr indent="0" lvl="0" marL="0" rtl="0" algn="ctr">
              <a:spcBef>
                <a:spcPts val="0"/>
              </a:spcBef>
              <a:spcAft>
                <a:spcPts val="0"/>
              </a:spcAft>
              <a:buNone/>
            </a:pPr>
            <a:r>
              <a:rPr lang="en" sz="1300">
                <a:solidFill>
                  <a:srgbClr val="BE5700"/>
                </a:solidFill>
                <a:latin typeface="Avenir"/>
                <a:ea typeface="Avenir"/>
                <a:cs typeface="Avenir"/>
                <a:sym typeface="Avenir"/>
              </a:rPr>
              <a:t>Sight trough at 608-611 nm and again at 620-625 nm</a:t>
            </a:r>
            <a:endParaRPr sz="1300">
              <a:solidFill>
                <a:srgbClr val="BE5700"/>
              </a:solidFill>
              <a:latin typeface="Avenir"/>
              <a:ea typeface="Avenir"/>
              <a:cs typeface="Avenir"/>
              <a:sym typeface="Avenir"/>
            </a:endParaRPr>
          </a:p>
        </p:txBody>
      </p:sp>
      <p:pic>
        <p:nvPicPr>
          <p:cNvPr id="220" name="Google Shape;220;p28"/>
          <p:cNvPicPr preferRelativeResize="0"/>
          <p:nvPr/>
        </p:nvPicPr>
        <p:blipFill rotWithShape="1">
          <a:blip r:embed="rId4">
            <a:alphaModFix/>
          </a:blip>
          <a:srcRect b="8089" l="4038" r="9672" t="18440"/>
          <a:stretch/>
        </p:blipFill>
        <p:spPr>
          <a:xfrm>
            <a:off x="5021575" y="3000300"/>
            <a:ext cx="4066824" cy="2143200"/>
          </a:xfrm>
          <a:prstGeom prst="rect">
            <a:avLst/>
          </a:prstGeom>
          <a:noFill/>
          <a:ln>
            <a:noFill/>
          </a:ln>
        </p:spPr>
      </p:pic>
      <p:sp>
        <p:nvSpPr>
          <p:cNvPr id="221" name="Google Shape;221;p28"/>
          <p:cNvSpPr txBox="1"/>
          <p:nvPr/>
        </p:nvSpPr>
        <p:spPr>
          <a:xfrm>
            <a:off x="5164350" y="2215350"/>
            <a:ext cx="3819600" cy="7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E5700"/>
                </a:solidFill>
                <a:latin typeface="Avenir"/>
                <a:ea typeface="Avenir"/>
                <a:cs typeface="Avenir"/>
                <a:sym typeface="Avenir"/>
              </a:rPr>
              <a:t>These were the brightest spots - less uniformity between them but we still have peaks at around 605, </a:t>
            </a:r>
            <a:r>
              <a:rPr lang="en">
                <a:solidFill>
                  <a:srgbClr val="BE5700"/>
                </a:solidFill>
                <a:latin typeface="Avenir"/>
                <a:ea typeface="Avenir"/>
                <a:cs typeface="Avenir"/>
                <a:sym typeface="Avenir"/>
              </a:rPr>
              <a:t>630</a:t>
            </a:r>
            <a:r>
              <a:rPr lang="en">
                <a:solidFill>
                  <a:srgbClr val="BE5700"/>
                </a:solidFill>
                <a:latin typeface="Avenir"/>
                <a:ea typeface="Avenir"/>
                <a:cs typeface="Avenir"/>
                <a:sym typeface="Avenir"/>
              </a:rPr>
              <a:t> , 640 and 615 nm</a:t>
            </a:r>
            <a:endParaRPr>
              <a:solidFill>
                <a:srgbClr val="BE5700"/>
              </a:solidFill>
              <a:latin typeface="Avenir"/>
              <a:ea typeface="Avenir"/>
              <a:cs typeface="Avenir"/>
              <a:sym typeface="Avenir"/>
            </a:endParaRPr>
          </a:p>
        </p:txBody>
      </p:sp>
      <p:sp>
        <p:nvSpPr>
          <p:cNvPr id="222" name="Google Shape;222;p28"/>
          <p:cNvSpPr txBox="1"/>
          <p:nvPr/>
        </p:nvSpPr>
        <p:spPr>
          <a:xfrm>
            <a:off x="255350" y="3778150"/>
            <a:ext cx="1969800" cy="11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lt2"/>
              </a:solidFill>
            </a:endParaRPr>
          </a:p>
        </p:txBody>
      </p:sp>
      <p:sp>
        <p:nvSpPr>
          <p:cNvPr id="223" name="Google Shape;223;p28"/>
          <p:cNvSpPr txBox="1"/>
          <p:nvPr/>
        </p:nvSpPr>
        <p:spPr>
          <a:xfrm>
            <a:off x="396050" y="3559275"/>
            <a:ext cx="4479000" cy="12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venir"/>
                <a:ea typeface="Avenir"/>
                <a:cs typeface="Avenir"/>
                <a:sym typeface="Avenir"/>
              </a:rPr>
              <a:t>Recall the plasmonic spectrum via darkfield spectroscopy and the peaks around 625 nm — possible overlap between plasmonic and exciton resonances?</a:t>
            </a:r>
            <a:endParaRPr b="1" sz="1600">
              <a:solidFill>
                <a:schemeClr val="dk1"/>
              </a:solidFill>
              <a:latin typeface="Avenir"/>
              <a:ea typeface="Avenir"/>
              <a:cs typeface="Avenir"/>
              <a:sym typeface="Avenir"/>
            </a:endParaRPr>
          </a:p>
        </p:txBody>
      </p:sp>
      <p:cxnSp>
        <p:nvCxnSpPr>
          <p:cNvPr id="224" name="Google Shape;224;p28"/>
          <p:cNvCxnSpPr/>
          <p:nvPr/>
        </p:nvCxnSpPr>
        <p:spPr>
          <a:xfrm flipH="1">
            <a:off x="3439875" y="1354625"/>
            <a:ext cx="1653600" cy="114300"/>
          </a:xfrm>
          <a:prstGeom prst="straightConnector1">
            <a:avLst/>
          </a:prstGeom>
          <a:noFill/>
          <a:ln cap="flat" cmpd="sng" w="9525">
            <a:solidFill>
              <a:srgbClr val="980000"/>
            </a:solidFill>
            <a:prstDash val="solid"/>
            <a:round/>
            <a:headEnd len="med" w="med" type="none"/>
            <a:tailEnd len="med" w="med" type="triangle"/>
          </a:ln>
        </p:spPr>
      </p:cxnSp>
      <p:cxnSp>
        <p:nvCxnSpPr>
          <p:cNvPr id="225" name="Google Shape;225;p28"/>
          <p:cNvCxnSpPr/>
          <p:nvPr/>
        </p:nvCxnSpPr>
        <p:spPr>
          <a:xfrm>
            <a:off x="6457800" y="3315725"/>
            <a:ext cx="1227900" cy="486300"/>
          </a:xfrm>
          <a:prstGeom prst="straightConnector1">
            <a:avLst/>
          </a:prstGeom>
          <a:noFill/>
          <a:ln cap="flat" cmpd="sng" w="9525">
            <a:solidFill>
              <a:srgbClr val="980000"/>
            </a:solidFill>
            <a:prstDash val="solid"/>
            <a:round/>
            <a:headEnd len="med" w="med" type="none"/>
            <a:tailEnd len="med" w="med" type="triangle"/>
          </a:ln>
        </p:spPr>
      </p:cxnSp>
      <p:sp>
        <p:nvSpPr>
          <p:cNvPr id="226" name="Google Shape;226;p28"/>
          <p:cNvSpPr/>
          <p:nvPr/>
        </p:nvSpPr>
        <p:spPr>
          <a:xfrm>
            <a:off x="5093475" y="495075"/>
            <a:ext cx="3983700" cy="1465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28"/>
          <p:cNvSpPr/>
          <p:nvPr/>
        </p:nvSpPr>
        <p:spPr>
          <a:xfrm>
            <a:off x="5093475" y="1992425"/>
            <a:ext cx="3983700" cy="13233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1"/>
          <p:cNvSpPr/>
          <p:nvPr/>
        </p:nvSpPr>
        <p:spPr>
          <a:xfrm>
            <a:off x="1109100" y="698325"/>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 name="Google Shape;49;p11"/>
          <p:cNvSpPr txBox="1"/>
          <p:nvPr/>
        </p:nvSpPr>
        <p:spPr>
          <a:xfrm>
            <a:off x="2226900" y="765825"/>
            <a:ext cx="46902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Background</a:t>
            </a:r>
            <a:r>
              <a:rPr lang="en" sz="3200">
                <a:solidFill>
                  <a:srgbClr val="F3F3F3"/>
                </a:solidFill>
              </a:rPr>
              <a:t> </a:t>
            </a:r>
            <a:endParaRPr sz="3200">
              <a:solidFill>
                <a:srgbClr val="F3F3F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9"/>
          <p:cNvPicPr preferRelativeResize="0"/>
          <p:nvPr/>
        </p:nvPicPr>
        <p:blipFill>
          <a:blip r:embed="rId3">
            <a:alphaModFix/>
          </a:blip>
          <a:stretch>
            <a:fillRect/>
          </a:stretch>
        </p:blipFill>
        <p:spPr>
          <a:xfrm>
            <a:off x="5252950" y="1620700"/>
            <a:ext cx="3687825" cy="2910075"/>
          </a:xfrm>
          <a:prstGeom prst="rect">
            <a:avLst/>
          </a:prstGeom>
          <a:noFill/>
          <a:ln>
            <a:noFill/>
          </a:ln>
        </p:spPr>
      </p:pic>
      <p:pic>
        <p:nvPicPr>
          <p:cNvPr id="233" name="Google Shape;233;p29"/>
          <p:cNvPicPr preferRelativeResize="0"/>
          <p:nvPr/>
        </p:nvPicPr>
        <p:blipFill rotWithShape="1">
          <a:blip r:embed="rId4">
            <a:alphaModFix/>
          </a:blip>
          <a:srcRect b="0" l="0" r="0" t="0"/>
          <a:stretch/>
        </p:blipFill>
        <p:spPr>
          <a:xfrm>
            <a:off x="95025" y="1166475"/>
            <a:ext cx="5157924" cy="3364300"/>
          </a:xfrm>
          <a:prstGeom prst="rect">
            <a:avLst/>
          </a:prstGeom>
          <a:noFill/>
          <a:ln>
            <a:noFill/>
          </a:ln>
        </p:spPr>
      </p:pic>
      <p:sp>
        <p:nvSpPr>
          <p:cNvPr id="234" name="Google Shape;234;p29"/>
          <p:cNvSpPr txBox="1"/>
          <p:nvPr>
            <p:ph type="title"/>
          </p:nvPr>
        </p:nvSpPr>
        <p:spPr>
          <a:xfrm>
            <a:off x="262950" y="593300"/>
            <a:ext cx="8618100" cy="777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990"/>
              <a:buNone/>
            </a:pPr>
            <a:r>
              <a:rPr lang="en" sz="2810">
                <a:latin typeface="Avenir"/>
                <a:ea typeface="Avenir"/>
                <a:cs typeface="Avenir"/>
                <a:sym typeface="Avenir"/>
              </a:rPr>
              <a:t>Room Temperature Higher Power </a:t>
            </a:r>
            <a:r>
              <a:rPr lang="en" sz="2810">
                <a:latin typeface="Avenir"/>
                <a:ea typeface="Avenir"/>
                <a:cs typeface="Avenir"/>
                <a:sym typeface="Avenir"/>
              </a:rPr>
              <a:t>PL </a:t>
            </a:r>
            <a:endParaRPr sz="2810">
              <a:latin typeface="Avenir"/>
              <a:ea typeface="Avenir"/>
              <a:cs typeface="Avenir"/>
              <a:sym typeface="Avenir"/>
            </a:endParaRPr>
          </a:p>
        </p:txBody>
      </p:sp>
      <p:sp>
        <p:nvSpPr>
          <p:cNvPr id="235" name="Google Shape;235;p29"/>
          <p:cNvSpPr txBox="1"/>
          <p:nvPr/>
        </p:nvSpPr>
        <p:spPr>
          <a:xfrm>
            <a:off x="568025" y="4247175"/>
            <a:ext cx="4004100" cy="73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Peaks are largely concentrated at 610, 625, 640 nm</a:t>
            </a:r>
            <a:endParaRPr sz="1800">
              <a:solidFill>
                <a:schemeClr val="dk1"/>
              </a:solidFill>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p:nvPr/>
        </p:nvSpPr>
        <p:spPr>
          <a:xfrm>
            <a:off x="1109100" y="698325"/>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30"/>
          <p:cNvSpPr/>
          <p:nvPr/>
        </p:nvSpPr>
        <p:spPr>
          <a:xfrm>
            <a:off x="1109100" y="2273363"/>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0"/>
          <p:cNvSpPr/>
          <p:nvPr/>
        </p:nvSpPr>
        <p:spPr>
          <a:xfrm>
            <a:off x="1109100" y="3848425"/>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30"/>
          <p:cNvSpPr/>
          <p:nvPr/>
        </p:nvSpPr>
        <p:spPr>
          <a:xfrm>
            <a:off x="4400100" y="1631500"/>
            <a:ext cx="343800" cy="506100"/>
          </a:xfrm>
          <a:prstGeom prst="downArrow">
            <a:avLst>
              <a:gd fmla="val 50000" name="adj1"/>
              <a:gd fmla="val 50000" name="adj2"/>
            </a:avLst>
          </a:prstGeom>
          <a:solidFill>
            <a:srgbClr val="ED7A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0"/>
          <p:cNvSpPr/>
          <p:nvPr/>
        </p:nvSpPr>
        <p:spPr>
          <a:xfrm>
            <a:off x="4400100" y="3206550"/>
            <a:ext cx="343800" cy="506100"/>
          </a:xfrm>
          <a:prstGeom prst="downArrow">
            <a:avLst>
              <a:gd fmla="val 50000" name="adj1"/>
              <a:gd fmla="val 50000" name="adj2"/>
            </a:avLst>
          </a:prstGeom>
          <a:solidFill>
            <a:srgbClr val="ED7A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30"/>
          <p:cNvSpPr txBox="1"/>
          <p:nvPr/>
        </p:nvSpPr>
        <p:spPr>
          <a:xfrm>
            <a:off x="2226900" y="765825"/>
            <a:ext cx="46902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Background </a:t>
            </a:r>
            <a:endParaRPr sz="3200">
              <a:solidFill>
                <a:srgbClr val="F3F3F3"/>
              </a:solidFill>
            </a:endParaRPr>
          </a:p>
        </p:txBody>
      </p:sp>
      <p:sp>
        <p:nvSpPr>
          <p:cNvPr id="246" name="Google Shape;246;p30"/>
          <p:cNvSpPr txBox="1"/>
          <p:nvPr/>
        </p:nvSpPr>
        <p:spPr>
          <a:xfrm>
            <a:off x="1891650" y="2307125"/>
            <a:ext cx="53607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Sample 1 : Gold Nanocube</a:t>
            </a:r>
            <a:endParaRPr sz="3200">
              <a:solidFill>
                <a:srgbClr val="F3F3F3"/>
              </a:solidFill>
            </a:endParaRPr>
          </a:p>
        </p:txBody>
      </p:sp>
      <p:sp>
        <p:nvSpPr>
          <p:cNvPr id="247" name="Google Shape;247;p30"/>
          <p:cNvSpPr txBox="1"/>
          <p:nvPr/>
        </p:nvSpPr>
        <p:spPr>
          <a:xfrm>
            <a:off x="2226900" y="3994075"/>
            <a:ext cx="46902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lt2"/>
              </a:solidFill>
            </a:endParaRPr>
          </a:p>
        </p:txBody>
      </p:sp>
      <p:sp>
        <p:nvSpPr>
          <p:cNvPr id="248" name="Google Shape;248;p30"/>
          <p:cNvSpPr txBox="1"/>
          <p:nvPr/>
        </p:nvSpPr>
        <p:spPr>
          <a:xfrm>
            <a:off x="2047975" y="3848425"/>
            <a:ext cx="53607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Sample 1 : Silver Nanocube</a:t>
            </a:r>
            <a:endParaRPr sz="3200">
              <a:solidFill>
                <a:srgbClr val="F3F3F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A close-up of a map&#10;&#10;Description automatically generated" id="253" name="Google Shape;253;p31"/>
          <p:cNvPicPr preferRelativeResize="0"/>
          <p:nvPr/>
        </p:nvPicPr>
        <p:blipFill rotWithShape="1">
          <a:blip r:embed="rId3">
            <a:alphaModFix/>
          </a:blip>
          <a:srcRect b="14266" l="0" r="66303" t="0"/>
          <a:stretch/>
        </p:blipFill>
        <p:spPr>
          <a:xfrm>
            <a:off x="4550700" y="2110275"/>
            <a:ext cx="4593300" cy="2940497"/>
          </a:xfrm>
          <a:prstGeom prst="rect">
            <a:avLst/>
          </a:prstGeom>
          <a:noFill/>
          <a:ln>
            <a:noFill/>
          </a:ln>
        </p:spPr>
      </p:pic>
      <p:sp>
        <p:nvSpPr>
          <p:cNvPr id="254" name="Google Shape;254;p31"/>
          <p:cNvSpPr txBox="1"/>
          <p:nvPr>
            <p:ph idx="1" type="body"/>
          </p:nvPr>
        </p:nvSpPr>
        <p:spPr>
          <a:xfrm>
            <a:off x="5313000" y="1196225"/>
            <a:ext cx="3234900" cy="872100"/>
          </a:xfrm>
          <a:prstGeom prst="rect">
            <a:avLst/>
          </a:prstGeom>
        </p:spPr>
        <p:txBody>
          <a:bodyPr anchorCtr="0" anchor="t" bIns="45700" lIns="91425" spcFirstLastPara="1" rIns="91425" wrap="square" tIns="45700">
            <a:normAutofit fontScale="85000" lnSpcReduction="20000"/>
          </a:bodyPr>
          <a:lstStyle/>
          <a:p>
            <a:pPr indent="0" lvl="0" marL="0" rtl="0" algn="l">
              <a:spcBef>
                <a:spcPts val="640"/>
              </a:spcBef>
              <a:spcAft>
                <a:spcPts val="0"/>
              </a:spcAft>
              <a:buNone/>
            </a:pPr>
            <a:r>
              <a:rPr lang="en" sz="2200">
                <a:latin typeface="Avenir"/>
                <a:ea typeface="Avenir"/>
                <a:cs typeface="Avenir"/>
                <a:sym typeface="Avenir"/>
              </a:rPr>
              <a:t>Material: </a:t>
            </a:r>
            <a:r>
              <a:rPr b="1" i="1" lang="en" sz="2200">
                <a:latin typeface="Avenir"/>
                <a:ea typeface="Avenir"/>
                <a:cs typeface="Avenir"/>
                <a:sym typeface="Avenir"/>
              </a:rPr>
              <a:t>Monolayer TMD</a:t>
            </a:r>
            <a:endParaRPr b="1" i="1" sz="2200">
              <a:latin typeface="Avenir"/>
              <a:ea typeface="Avenir"/>
              <a:cs typeface="Avenir"/>
              <a:sym typeface="Avenir"/>
            </a:endParaRPr>
          </a:p>
          <a:p>
            <a:pPr indent="0" lvl="0" marL="0" rtl="0" algn="l">
              <a:spcBef>
                <a:spcPts val="640"/>
              </a:spcBef>
              <a:spcAft>
                <a:spcPts val="0"/>
              </a:spcAft>
              <a:buNone/>
            </a:pPr>
            <a:r>
              <a:rPr lang="en" sz="2200">
                <a:latin typeface="Avenir"/>
                <a:ea typeface="Avenir"/>
                <a:cs typeface="Avenir"/>
                <a:sym typeface="Avenir"/>
              </a:rPr>
              <a:t>Film-Cube </a:t>
            </a:r>
            <a:r>
              <a:rPr b="1" i="1" lang="en" sz="2200">
                <a:latin typeface="Avenir"/>
                <a:ea typeface="Avenir"/>
                <a:cs typeface="Avenir"/>
                <a:sym typeface="Avenir"/>
              </a:rPr>
              <a:t>Separation: 8-9 nm</a:t>
            </a:r>
            <a:endParaRPr sz="1050"/>
          </a:p>
        </p:txBody>
      </p:sp>
      <p:sp>
        <p:nvSpPr>
          <p:cNvPr id="255" name="Google Shape;255;p31"/>
          <p:cNvSpPr txBox="1"/>
          <p:nvPr/>
        </p:nvSpPr>
        <p:spPr>
          <a:xfrm>
            <a:off x="2996475" y="3534938"/>
            <a:ext cx="11670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TMD</a:t>
            </a:r>
            <a:endParaRPr sz="1800">
              <a:solidFill>
                <a:schemeClr val="dk1"/>
              </a:solidFill>
              <a:latin typeface="Avenir"/>
              <a:ea typeface="Avenir"/>
              <a:cs typeface="Avenir"/>
              <a:sym typeface="Avenir"/>
            </a:endParaRPr>
          </a:p>
        </p:txBody>
      </p:sp>
      <p:sp>
        <p:nvSpPr>
          <p:cNvPr id="256" name="Google Shape;256;p31"/>
          <p:cNvSpPr txBox="1"/>
          <p:nvPr/>
        </p:nvSpPr>
        <p:spPr>
          <a:xfrm>
            <a:off x="2793388" y="4364900"/>
            <a:ext cx="14283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gold foil</a:t>
            </a:r>
            <a:endParaRPr sz="2000">
              <a:solidFill>
                <a:schemeClr val="dk1"/>
              </a:solidFill>
              <a:latin typeface="Avenir"/>
              <a:ea typeface="Avenir"/>
              <a:cs typeface="Avenir"/>
              <a:sym typeface="Avenir"/>
            </a:endParaRPr>
          </a:p>
        </p:txBody>
      </p:sp>
      <p:sp>
        <p:nvSpPr>
          <p:cNvPr id="257" name="Google Shape;257;p31"/>
          <p:cNvSpPr txBox="1"/>
          <p:nvPr/>
        </p:nvSpPr>
        <p:spPr>
          <a:xfrm>
            <a:off x="2904575" y="2376488"/>
            <a:ext cx="18405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nanocubes</a:t>
            </a:r>
            <a:endParaRPr sz="2000">
              <a:solidFill>
                <a:schemeClr val="dk1"/>
              </a:solidFill>
              <a:latin typeface="Avenir"/>
              <a:ea typeface="Avenir"/>
              <a:cs typeface="Avenir"/>
              <a:sym typeface="Avenir"/>
            </a:endParaRPr>
          </a:p>
          <a:p>
            <a:pPr indent="0" lvl="0" marL="0" rtl="0" algn="ctr">
              <a:spcBef>
                <a:spcPts val="0"/>
              </a:spcBef>
              <a:spcAft>
                <a:spcPts val="0"/>
              </a:spcAft>
              <a:buNone/>
            </a:pPr>
            <a:r>
              <a:rPr lang="en" sz="2000">
                <a:solidFill>
                  <a:schemeClr val="dk1"/>
                </a:solidFill>
                <a:latin typeface="Avenir"/>
                <a:ea typeface="Avenir"/>
                <a:cs typeface="Avenir"/>
                <a:sym typeface="Avenir"/>
              </a:rPr>
              <a:t>(70-100 nm)</a:t>
            </a:r>
            <a:endParaRPr sz="2000">
              <a:solidFill>
                <a:schemeClr val="dk1"/>
              </a:solidFill>
              <a:latin typeface="Avenir"/>
              <a:ea typeface="Avenir"/>
              <a:cs typeface="Avenir"/>
              <a:sym typeface="Avenir"/>
            </a:endParaRPr>
          </a:p>
        </p:txBody>
      </p:sp>
      <p:sp>
        <p:nvSpPr>
          <p:cNvPr id="258" name="Google Shape;258;p31"/>
          <p:cNvSpPr txBox="1"/>
          <p:nvPr/>
        </p:nvSpPr>
        <p:spPr>
          <a:xfrm>
            <a:off x="3791363" y="1796038"/>
            <a:ext cx="9537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Avenir"/>
                <a:ea typeface="Avenir"/>
                <a:cs typeface="Avenir"/>
                <a:sym typeface="Avenir"/>
              </a:rPr>
              <a:t>cavity</a:t>
            </a:r>
            <a:endParaRPr sz="1900">
              <a:solidFill>
                <a:schemeClr val="dk1"/>
              </a:solidFill>
              <a:latin typeface="Avenir"/>
              <a:ea typeface="Avenir"/>
              <a:cs typeface="Avenir"/>
              <a:sym typeface="Avenir"/>
            </a:endParaRPr>
          </a:p>
        </p:txBody>
      </p:sp>
      <p:sp>
        <p:nvSpPr>
          <p:cNvPr id="259" name="Google Shape;259;p31"/>
          <p:cNvSpPr/>
          <p:nvPr/>
        </p:nvSpPr>
        <p:spPr>
          <a:xfrm>
            <a:off x="4678200" y="2233750"/>
            <a:ext cx="728400" cy="43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0" name="Google Shape;260;p31"/>
          <p:cNvCxnSpPr>
            <a:stCxn id="257" idx="3"/>
          </p:cNvCxnSpPr>
          <p:nvPr/>
        </p:nvCxnSpPr>
        <p:spPr>
          <a:xfrm>
            <a:off x="4745075" y="2759588"/>
            <a:ext cx="1503600" cy="962400"/>
          </a:xfrm>
          <a:prstGeom prst="straightConnector1">
            <a:avLst/>
          </a:prstGeom>
          <a:noFill/>
          <a:ln cap="flat" cmpd="sng" w="9525">
            <a:solidFill>
              <a:schemeClr val="lt2"/>
            </a:solidFill>
            <a:prstDash val="solid"/>
            <a:round/>
            <a:headEnd len="med" w="med" type="none"/>
            <a:tailEnd len="med" w="med" type="triangle"/>
          </a:ln>
        </p:spPr>
      </p:cxnSp>
      <p:cxnSp>
        <p:nvCxnSpPr>
          <p:cNvPr id="261" name="Google Shape;261;p31"/>
          <p:cNvCxnSpPr>
            <a:stCxn id="255" idx="3"/>
          </p:cNvCxnSpPr>
          <p:nvPr/>
        </p:nvCxnSpPr>
        <p:spPr>
          <a:xfrm>
            <a:off x="4163475" y="3753788"/>
            <a:ext cx="1528500" cy="282300"/>
          </a:xfrm>
          <a:prstGeom prst="straightConnector1">
            <a:avLst/>
          </a:prstGeom>
          <a:noFill/>
          <a:ln cap="flat" cmpd="sng" w="9525">
            <a:solidFill>
              <a:schemeClr val="lt2"/>
            </a:solidFill>
            <a:prstDash val="solid"/>
            <a:round/>
            <a:headEnd len="med" w="med" type="none"/>
            <a:tailEnd len="med" w="med" type="triangle"/>
          </a:ln>
        </p:spPr>
      </p:cxnSp>
      <p:cxnSp>
        <p:nvCxnSpPr>
          <p:cNvPr id="262" name="Google Shape;262;p31"/>
          <p:cNvCxnSpPr/>
          <p:nvPr/>
        </p:nvCxnSpPr>
        <p:spPr>
          <a:xfrm>
            <a:off x="4745063" y="2026613"/>
            <a:ext cx="2352600" cy="715500"/>
          </a:xfrm>
          <a:prstGeom prst="straightConnector1">
            <a:avLst/>
          </a:prstGeom>
          <a:noFill/>
          <a:ln cap="flat" cmpd="sng" w="9525">
            <a:solidFill>
              <a:schemeClr val="lt2"/>
            </a:solidFill>
            <a:prstDash val="solid"/>
            <a:round/>
            <a:headEnd len="med" w="med" type="none"/>
            <a:tailEnd len="med" w="med" type="triangle"/>
          </a:ln>
        </p:spPr>
      </p:cxnSp>
      <p:cxnSp>
        <p:nvCxnSpPr>
          <p:cNvPr id="263" name="Google Shape;263;p31"/>
          <p:cNvCxnSpPr/>
          <p:nvPr/>
        </p:nvCxnSpPr>
        <p:spPr>
          <a:xfrm flipH="1" rot="10800000">
            <a:off x="4131588" y="4449500"/>
            <a:ext cx="880800" cy="218700"/>
          </a:xfrm>
          <a:prstGeom prst="straightConnector1">
            <a:avLst/>
          </a:prstGeom>
          <a:noFill/>
          <a:ln cap="flat" cmpd="sng" w="9525">
            <a:solidFill>
              <a:schemeClr val="lt2"/>
            </a:solidFill>
            <a:prstDash val="solid"/>
            <a:round/>
            <a:headEnd len="med" w="med" type="none"/>
            <a:tailEnd len="med" w="med" type="triangle"/>
          </a:ln>
        </p:spPr>
      </p:cxnSp>
      <p:sp>
        <p:nvSpPr>
          <p:cNvPr id="264" name="Google Shape;264;p31"/>
          <p:cNvSpPr txBox="1"/>
          <p:nvPr>
            <p:ph type="title"/>
          </p:nvPr>
        </p:nvSpPr>
        <p:spPr>
          <a:xfrm>
            <a:off x="311700" y="549925"/>
            <a:ext cx="8520600" cy="466500"/>
          </a:xfrm>
          <a:prstGeom prst="rect">
            <a:avLst/>
          </a:prstGeom>
          <a:solidFill>
            <a:srgbClr val="ED7A4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1200"/>
              </a:spcAft>
              <a:buNone/>
            </a:pPr>
            <a:r>
              <a:rPr lang="en" sz="2100">
                <a:solidFill>
                  <a:srgbClr val="F3F3F3"/>
                </a:solidFill>
                <a:latin typeface="Avenir"/>
                <a:ea typeface="Avenir"/>
                <a:cs typeface="Avenir"/>
                <a:sym typeface="Avenir"/>
              </a:rPr>
              <a:t>Sample 1: Silver Nanocube : Optical Data</a:t>
            </a:r>
            <a:endParaRPr sz="2160">
              <a:solidFill>
                <a:srgbClr val="F3F3F3"/>
              </a:solidFill>
              <a:latin typeface="Avenir"/>
              <a:ea typeface="Avenir"/>
              <a:cs typeface="Avenir"/>
              <a:sym typeface="Avenir"/>
            </a:endParaRPr>
          </a:p>
        </p:txBody>
      </p:sp>
      <p:sp>
        <p:nvSpPr>
          <p:cNvPr id="265" name="Google Shape;265;p31"/>
          <p:cNvSpPr/>
          <p:nvPr/>
        </p:nvSpPr>
        <p:spPr>
          <a:xfrm>
            <a:off x="6563500" y="3894475"/>
            <a:ext cx="175800" cy="207000"/>
          </a:xfrm>
          <a:prstGeom prst="cube">
            <a:avLst>
              <a:gd fmla="val 25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31"/>
          <p:cNvSpPr/>
          <p:nvPr/>
        </p:nvSpPr>
        <p:spPr>
          <a:xfrm>
            <a:off x="6153075" y="3894475"/>
            <a:ext cx="175800" cy="207000"/>
          </a:xfrm>
          <a:prstGeom prst="cube">
            <a:avLst>
              <a:gd fmla="val 25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31"/>
          <p:cNvSpPr/>
          <p:nvPr/>
        </p:nvSpPr>
        <p:spPr>
          <a:xfrm>
            <a:off x="7243500" y="3972650"/>
            <a:ext cx="175800" cy="207000"/>
          </a:xfrm>
          <a:prstGeom prst="cube">
            <a:avLst>
              <a:gd fmla="val 25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31"/>
          <p:cNvSpPr txBox="1"/>
          <p:nvPr/>
        </p:nvSpPr>
        <p:spPr>
          <a:xfrm>
            <a:off x="8094600" y="2280550"/>
            <a:ext cx="4533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 Ag</a:t>
            </a:r>
            <a:endParaRPr sz="1100">
              <a:solidFill>
                <a:schemeClr val="lt2"/>
              </a:solidFill>
            </a:endParaRPr>
          </a:p>
        </p:txBody>
      </p:sp>
      <p:sp>
        <p:nvSpPr>
          <p:cNvPr id="269" name="Google Shape;269;p31"/>
          <p:cNvSpPr/>
          <p:nvPr/>
        </p:nvSpPr>
        <p:spPr>
          <a:xfrm>
            <a:off x="270975" y="1308025"/>
            <a:ext cx="2522400" cy="3742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31"/>
          <p:cNvSpPr txBox="1"/>
          <p:nvPr/>
        </p:nvSpPr>
        <p:spPr>
          <a:xfrm>
            <a:off x="536750" y="1558150"/>
            <a:ext cx="1927800" cy="32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venir"/>
                <a:ea typeface="Avenir"/>
                <a:cs typeface="Avenir"/>
                <a:sym typeface="Avenir"/>
              </a:rPr>
              <a:t>Initially, the silver nanocubes were placed onto the original gold nanocube sample. There was an issue with the trilayer sample so it needs to be remade.</a:t>
            </a:r>
            <a:endParaRPr sz="1800">
              <a:solidFill>
                <a:schemeClr val="lt1"/>
              </a:solidFill>
              <a:latin typeface="Avenir"/>
              <a:ea typeface="Avenir"/>
              <a:cs typeface="Avenir"/>
              <a:sym typeface="Avenir"/>
            </a:endParaRPr>
          </a:p>
          <a:p>
            <a:pPr indent="0" lvl="0" marL="0" rtl="0" algn="l">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idx="1" type="body"/>
          </p:nvPr>
        </p:nvSpPr>
        <p:spPr>
          <a:xfrm>
            <a:off x="311700" y="1995900"/>
            <a:ext cx="3258000" cy="2946900"/>
          </a:xfrm>
          <a:prstGeom prst="rect">
            <a:avLst/>
          </a:prstGeom>
        </p:spPr>
        <p:txBody>
          <a:bodyPr anchorCtr="0" anchor="t" bIns="45700" lIns="91425" spcFirstLastPara="1" rIns="91425" wrap="square" tIns="45700">
            <a:normAutofit lnSpcReduction="10000"/>
          </a:bodyPr>
          <a:lstStyle/>
          <a:p>
            <a:pPr indent="-355600" lvl="0" marL="457200" rtl="0" algn="l">
              <a:spcBef>
                <a:spcPts val="640"/>
              </a:spcBef>
              <a:spcAft>
                <a:spcPts val="0"/>
              </a:spcAft>
              <a:buClr>
                <a:schemeClr val="dk1"/>
              </a:buClr>
              <a:buSzPts val="2000"/>
              <a:buFont typeface="Avenir"/>
              <a:buChar char="•"/>
            </a:pPr>
            <a:r>
              <a:rPr lang="en" sz="2000">
                <a:solidFill>
                  <a:schemeClr val="dk1"/>
                </a:solidFill>
                <a:latin typeface="Avenir"/>
                <a:ea typeface="Avenir"/>
                <a:cs typeface="Avenir"/>
                <a:sym typeface="Avenir"/>
              </a:rPr>
              <a:t>Focus on each point individually to obtain a spectrum over a range of wavelengths</a:t>
            </a:r>
            <a:endParaRPr sz="2000">
              <a:solidFill>
                <a:schemeClr val="dk1"/>
              </a:solidFill>
              <a:latin typeface="Avenir"/>
              <a:ea typeface="Avenir"/>
              <a:cs typeface="Avenir"/>
              <a:sym typeface="Avenir"/>
            </a:endParaRPr>
          </a:p>
          <a:p>
            <a:pPr indent="0" lvl="0" marL="457200" rtl="0" algn="l">
              <a:spcBef>
                <a:spcPts val="640"/>
              </a:spcBef>
              <a:spcAft>
                <a:spcPts val="0"/>
              </a:spcAft>
              <a:buNone/>
            </a:pPr>
            <a:r>
              <a:t/>
            </a:r>
            <a:endParaRPr sz="2000">
              <a:solidFill>
                <a:schemeClr val="dk1"/>
              </a:solidFill>
              <a:latin typeface="Avenir"/>
              <a:ea typeface="Avenir"/>
              <a:cs typeface="Avenir"/>
              <a:sym typeface="Avenir"/>
            </a:endParaRPr>
          </a:p>
          <a:p>
            <a:pPr indent="-355600" lvl="0" marL="457200" rtl="0" algn="l">
              <a:spcBef>
                <a:spcPts val="640"/>
              </a:spcBef>
              <a:spcAft>
                <a:spcPts val="0"/>
              </a:spcAft>
              <a:buClr>
                <a:schemeClr val="dk1"/>
              </a:buClr>
              <a:buSzPts val="2000"/>
              <a:buFont typeface="Avenir"/>
              <a:buChar char="•"/>
            </a:pPr>
            <a:r>
              <a:rPr lang="en" sz="2000">
                <a:solidFill>
                  <a:schemeClr val="dk1"/>
                </a:solidFill>
                <a:latin typeface="Avenir"/>
                <a:ea typeface="Avenir"/>
                <a:cs typeface="Avenir"/>
                <a:sym typeface="Avenir"/>
              </a:rPr>
              <a:t>This image is focused on a bare portion of the sample for control purposes </a:t>
            </a:r>
            <a:endParaRPr sz="2000">
              <a:solidFill>
                <a:schemeClr val="dk1"/>
              </a:solidFill>
              <a:latin typeface="Avenir"/>
              <a:ea typeface="Avenir"/>
              <a:cs typeface="Avenir"/>
              <a:sym typeface="Avenir"/>
            </a:endParaRPr>
          </a:p>
        </p:txBody>
      </p:sp>
      <p:pic>
        <p:nvPicPr>
          <p:cNvPr id="276" name="Google Shape;276;p32"/>
          <p:cNvPicPr preferRelativeResize="0"/>
          <p:nvPr/>
        </p:nvPicPr>
        <p:blipFill rotWithShape="1">
          <a:blip r:embed="rId3">
            <a:alphaModFix/>
          </a:blip>
          <a:srcRect b="0" l="0" r="0" t="2534"/>
          <a:stretch/>
        </p:blipFill>
        <p:spPr>
          <a:xfrm>
            <a:off x="3648075" y="682675"/>
            <a:ext cx="5495925" cy="4259874"/>
          </a:xfrm>
          <a:prstGeom prst="rect">
            <a:avLst/>
          </a:prstGeom>
          <a:noFill/>
          <a:ln>
            <a:noFill/>
          </a:ln>
        </p:spPr>
      </p:pic>
      <p:sp>
        <p:nvSpPr>
          <p:cNvPr id="277" name="Google Shape;277;p32"/>
          <p:cNvSpPr txBox="1"/>
          <p:nvPr>
            <p:ph type="title"/>
          </p:nvPr>
        </p:nvSpPr>
        <p:spPr>
          <a:xfrm>
            <a:off x="117775" y="593300"/>
            <a:ext cx="3679500" cy="146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990"/>
              <a:buNone/>
            </a:pPr>
            <a:r>
              <a:rPr lang="en" sz="2810">
                <a:latin typeface="Avenir"/>
                <a:ea typeface="Avenir"/>
                <a:cs typeface="Avenir"/>
                <a:sym typeface="Avenir"/>
              </a:rPr>
              <a:t>Photoluminescence (PL)</a:t>
            </a:r>
            <a:endParaRPr sz="2810">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3"/>
          <p:cNvPicPr preferRelativeResize="0"/>
          <p:nvPr/>
        </p:nvPicPr>
        <p:blipFill>
          <a:blip r:embed="rId3">
            <a:alphaModFix/>
          </a:blip>
          <a:stretch>
            <a:fillRect/>
          </a:stretch>
        </p:blipFill>
        <p:spPr>
          <a:xfrm>
            <a:off x="0" y="432550"/>
            <a:ext cx="9144001" cy="4710950"/>
          </a:xfrm>
          <a:prstGeom prst="rect">
            <a:avLst/>
          </a:prstGeom>
          <a:noFill/>
          <a:ln>
            <a:noFill/>
          </a:ln>
        </p:spPr>
      </p:pic>
      <p:sp>
        <p:nvSpPr>
          <p:cNvPr id="283" name="Google Shape;283;p33"/>
          <p:cNvSpPr/>
          <p:nvPr/>
        </p:nvSpPr>
        <p:spPr>
          <a:xfrm>
            <a:off x="2021975" y="1339300"/>
            <a:ext cx="906900" cy="30018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4"/>
          <p:cNvPicPr preferRelativeResize="0"/>
          <p:nvPr/>
        </p:nvPicPr>
        <p:blipFill>
          <a:blip r:embed="rId3">
            <a:alphaModFix/>
          </a:blip>
          <a:stretch>
            <a:fillRect/>
          </a:stretch>
        </p:blipFill>
        <p:spPr>
          <a:xfrm>
            <a:off x="231250" y="1175951"/>
            <a:ext cx="4262475" cy="3546042"/>
          </a:xfrm>
          <a:prstGeom prst="rect">
            <a:avLst/>
          </a:prstGeom>
          <a:noFill/>
          <a:ln>
            <a:noFill/>
          </a:ln>
        </p:spPr>
      </p:pic>
      <p:pic>
        <p:nvPicPr>
          <p:cNvPr id="289" name="Google Shape;289;p34"/>
          <p:cNvPicPr preferRelativeResize="0"/>
          <p:nvPr/>
        </p:nvPicPr>
        <p:blipFill>
          <a:blip r:embed="rId4">
            <a:alphaModFix/>
          </a:blip>
          <a:stretch>
            <a:fillRect/>
          </a:stretch>
        </p:blipFill>
        <p:spPr>
          <a:xfrm>
            <a:off x="4493725" y="1300013"/>
            <a:ext cx="4533000" cy="3297925"/>
          </a:xfrm>
          <a:prstGeom prst="rect">
            <a:avLst/>
          </a:prstGeom>
          <a:noFill/>
          <a:ln>
            <a:noFill/>
          </a:ln>
        </p:spPr>
      </p:pic>
      <p:sp>
        <p:nvSpPr>
          <p:cNvPr id="290" name="Google Shape;290;p34"/>
          <p:cNvSpPr txBox="1"/>
          <p:nvPr>
            <p:ph idx="1" type="body"/>
          </p:nvPr>
        </p:nvSpPr>
        <p:spPr>
          <a:xfrm>
            <a:off x="231250" y="580150"/>
            <a:ext cx="7881300" cy="5958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en" sz="3000">
                <a:latin typeface="Avenir"/>
                <a:ea typeface="Avenir"/>
                <a:cs typeface="Avenir"/>
                <a:sym typeface="Avenir"/>
              </a:rPr>
              <a:t>Hyperspectral Spatial Image - Cryogenic</a:t>
            </a:r>
            <a:endParaRPr sz="3000">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5"/>
          <p:cNvPicPr preferRelativeResize="0"/>
          <p:nvPr/>
        </p:nvPicPr>
        <p:blipFill>
          <a:blip r:embed="rId3">
            <a:alphaModFix/>
          </a:blip>
          <a:stretch>
            <a:fillRect/>
          </a:stretch>
        </p:blipFill>
        <p:spPr>
          <a:xfrm>
            <a:off x="0" y="413775"/>
            <a:ext cx="9144001" cy="4729725"/>
          </a:xfrm>
          <a:prstGeom prst="rect">
            <a:avLst/>
          </a:prstGeom>
          <a:noFill/>
          <a:ln>
            <a:noFill/>
          </a:ln>
        </p:spPr>
      </p:pic>
      <p:sp>
        <p:nvSpPr>
          <p:cNvPr id="296" name="Google Shape;296;p35"/>
          <p:cNvSpPr/>
          <p:nvPr/>
        </p:nvSpPr>
        <p:spPr>
          <a:xfrm>
            <a:off x="2756750" y="3121525"/>
            <a:ext cx="1297500" cy="1297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idx="1" type="body"/>
          </p:nvPr>
        </p:nvSpPr>
        <p:spPr>
          <a:xfrm>
            <a:off x="231250" y="580150"/>
            <a:ext cx="7881300" cy="595800"/>
          </a:xfrm>
          <a:prstGeom prst="rect">
            <a:avLst/>
          </a:prstGeom>
        </p:spPr>
        <p:txBody>
          <a:bodyPr anchorCtr="0" anchor="t" bIns="45700" lIns="91425" spcFirstLastPara="1" rIns="91425" wrap="square" tIns="45700">
            <a:normAutofit fontScale="92500"/>
          </a:bodyPr>
          <a:lstStyle/>
          <a:p>
            <a:pPr indent="0" lvl="0" marL="0" rtl="0" algn="l">
              <a:spcBef>
                <a:spcPts val="640"/>
              </a:spcBef>
              <a:spcAft>
                <a:spcPts val="0"/>
              </a:spcAft>
              <a:buNone/>
            </a:pPr>
            <a:r>
              <a:rPr lang="en" sz="3000">
                <a:latin typeface="Avenir"/>
                <a:ea typeface="Avenir"/>
                <a:cs typeface="Avenir"/>
                <a:sym typeface="Avenir"/>
              </a:rPr>
              <a:t>Hyperspectral Spatial Image - Cryogenic 20uW</a:t>
            </a:r>
            <a:endParaRPr sz="3000">
              <a:latin typeface="Avenir"/>
              <a:ea typeface="Avenir"/>
              <a:cs typeface="Avenir"/>
              <a:sym typeface="Avenir"/>
            </a:endParaRPr>
          </a:p>
        </p:txBody>
      </p:sp>
      <p:pic>
        <p:nvPicPr>
          <p:cNvPr id="302" name="Google Shape;302;p36"/>
          <p:cNvPicPr preferRelativeResize="0"/>
          <p:nvPr/>
        </p:nvPicPr>
        <p:blipFill>
          <a:blip r:embed="rId3">
            <a:alphaModFix/>
          </a:blip>
          <a:stretch>
            <a:fillRect/>
          </a:stretch>
        </p:blipFill>
        <p:spPr>
          <a:xfrm>
            <a:off x="231250" y="1347925"/>
            <a:ext cx="4609528" cy="3197675"/>
          </a:xfrm>
          <a:prstGeom prst="rect">
            <a:avLst/>
          </a:prstGeom>
          <a:noFill/>
          <a:ln>
            <a:noFill/>
          </a:ln>
        </p:spPr>
      </p:pic>
      <p:pic>
        <p:nvPicPr>
          <p:cNvPr id="303" name="Google Shape;303;p36"/>
          <p:cNvPicPr preferRelativeResize="0"/>
          <p:nvPr/>
        </p:nvPicPr>
        <p:blipFill>
          <a:blip r:embed="rId4">
            <a:alphaModFix/>
          </a:blip>
          <a:stretch>
            <a:fillRect/>
          </a:stretch>
        </p:blipFill>
        <p:spPr>
          <a:xfrm>
            <a:off x="4983096" y="1347925"/>
            <a:ext cx="4083700" cy="3197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7"/>
          <p:cNvPicPr preferRelativeResize="0"/>
          <p:nvPr/>
        </p:nvPicPr>
        <p:blipFill>
          <a:blip r:embed="rId3">
            <a:alphaModFix/>
          </a:blip>
          <a:stretch>
            <a:fillRect/>
          </a:stretch>
        </p:blipFill>
        <p:spPr>
          <a:xfrm>
            <a:off x="0" y="445025"/>
            <a:ext cx="9144001" cy="4698474"/>
          </a:xfrm>
          <a:prstGeom prst="rect">
            <a:avLst/>
          </a:prstGeom>
          <a:noFill/>
          <a:ln>
            <a:noFill/>
          </a:ln>
        </p:spPr>
      </p:pic>
      <p:sp>
        <p:nvSpPr>
          <p:cNvPr id="309" name="Google Shape;309;p37"/>
          <p:cNvSpPr/>
          <p:nvPr/>
        </p:nvSpPr>
        <p:spPr>
          <a:xfrm>
            <a:off x="2897450" y="1308025"/>
            <a:ext cx="1203900" cy="3126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p:nvPr/>
        </p:nvSpPr>
        <p:spPr>
          <a:xfrm>
            <a:off x="1109100" y="510900"/>
            <a:ext cx="6925800" cy="969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38"/>
          <p:cNvSpPr txBox="1"/>
          <p:nvPr/>
        </p:nvSpPr>
        <p:spPr>
          <a:xfrm>
            <a:off x="2226900" y="644450"/>
            <a:ext cx="46902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Comparing Results</a:t>
            </a:r>
            <a:r>
              <a:rPr lang="en" sz="3200">
                <a:solidFill>
                  <a:srgbClr val="F3F3F3"/>
                </a:solidFill>
              </a:rPr>
              <a:t> </a:t>
            </a:r>
            <a:endParaRPr sz="3200">
              <a:solidFill>
                <a:srgbClr val="F3F3F3"/>
              </a:solidFill>
            </a:endParaRPr>
          </a:p>
        </p:txBody>
      </p:sp>
      <p:sp>
        <p:nvSpPr>
          <p:cNvPr id="316" name="Google Shape;316;p38"/>
          <p:cNvSpPr txBox="1"/>
          <p:nvPr>
            <p:ph type="title"/>
          </p:nvPr>
        </p:nvSpPr>
        <p:spPr>
          <a:xfrm>
            <a:off x="311700" y="1929800"/>
            <a:ext cx="8520600" cy="2505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sz="1900">
                <a:solidFill>
                  <a:schemeClr val="dk1"/>
                </a:solidFill>
                <a:latin typeface="Avenir"/>
                <a:ea typeface="Avenir"/>
                <a:cs typeface="Avenir"/>
                <a:sym typeface="Avenir"/>
              </a:rPr>
              <a:t>Do the spectra of the same points peak at the same wavelengths between the samples? How does the presence of silver nanocubes impact the measurements?</a:t>
            </a:r>
            <a:endParaRPr b="1" sz="1900">
              <a:solidFill>
                <a:schemeClr val="dk1"/>
              </a:solidFill>
              <a:latin typeface="Avenir"/>
              <a:ea typeface="Avenir"/>
              <a:cs typeface="Avenir"/>
              <a:sym typeface="Avenir"/>
            </a:endParaRPr>
          </a:p>
          <a:p>
            <a:pPr indent="0" lvl="0" marL="0" rtl="0" algn="ctr">
              <a:spcBef>
                <a:spcPts val="0"/>
              </a:spcBef>
              <a:spcAft>
                <a:spcPts val="0"/>
              </a:spcAft>
              <a:buNone/>
            </a:pPr>
            <a:r>
              <a:t/>
            </a:r>
            <a:endParaRPr b="1" sz="1900">
              <a:solidFill>
                <a:schemeClr val="dk1"/>
              </a:solidFill>
              <a:latin typeface="Avenir"/>
              <a:ea typeface="Avenir"/>
              <a:cs typeface="Avenir"/>
              <a:sym typeface="Avenir"/>
            </a:endParaRPr>
          </a:p>
          <a:p>
            <a:pPr indent="0" lvl="0" marL="0" rtl="0" algn="ctr">
              <a:spcBef>
                <a:spcPts val="0"/>
              </a:spcBef>
              <a:spcAft>
                <a:spcPts val="0"/>
              </a:spcAft>
              <a:buNone/>
            </a:pPr>
            <a:r>
              <a:rPr b="1" lang="en" sz="1900">
                <a:solidFill>
                  <a:schemeClr val="dk1"/>
                </a:solidFill>
                <a:latin typeface="Avenir"/>
                <a:ea typeface="Avenir"/>
                <a:cs typeface="Avenir"/>
                <a:sym typeface="Avenir"/>
              </a:rPr>
              <a:t>Can we identify which points are likely silver nanocubes?</a:t>
            </a:r>
            <a:endParaRPr b="1" sz="1900">
              <a:solidFill>
                <a:schemeClr val="dk1"/>
              </a:solidFill>
              <a:latin typeface="Avenir"/>
              <a:ea typeface="Avenir"/>
              <a:cs typeface="Avenir"/>
              <a:sym typeface="Avenir"/>
            </a:endParaRPr>
          </a:p>
          <a:p>
            <a:pPr indent="0" lvl="0" marL="0" rtl="0" algn="ctr">
              <a:spcBef>
                <a:spcPts val="0"/>
              </a:spcBef>
              <a:spcAft>
                <a:spcPts val="0"/>
              </a:spcAft>
              <a:buNone/>
            </a:pPr>
            <a:r>
              <a:t/>
            </a:r>
            <a:endParaRPr b="1" sz="1900">
              <a:solidFill>
                <a:schemeClr val="dk1"/>
              </a:solidFill>
              <a:latin typeface="Avenir"/>
              <a:ea typeface="Avenir"/>
              <a:cs typeface="Avenir"/>
              <a:sym typeface="Avenir"/>
            </a:endParaRPr>
          </a:p>
          <a:p>
            <a:pPr indent="0" lvl="0" marL="0" rtl="0" algn="ctr">
              <a:spcBef>
                <a:spcPts val="0"/>
              </a:spcBef>
              <a:spcAft>
                <a:spcPts val="0"/>
              </a:spcAft>
              <a:buNone/>
            </a:pPr>
            <a:r>
              <a:rPr b="1" lang="en" sz="1900">
                <a:solidFill>
                  <a:schemeClr val="dk1"/>
                </a:solidFill>
                <a:latin typeface="Avenir"/>
                <a:ea typeface="Avenir"/>
                <a:cs typeface="Avenir"/>
                <a:sym typeface="Avenir"/>
              </a:rPr>
              <a:t>In general, how do the peaks differ between the gold and silver nanocubes? Does either provide more obvious enhancement?</a:t>
            </a:r>
            <a:endParaRPr b="1" sz="1900">
              <a:solidFill>
                <a:schemeClr val="dk1"/>
              </a:solidFill>
              <a:latin typeface="Avenir"/>
              <a:ea typeface="Avenir"/>
              <a:cs typeface="Avenir"/>
              <a:sym typeface="Avenir"/>
            </a:endParaRPr>
          </a:p>
          <a:p>
            <a:pPr indent="0" lvl="0" marL="0" rtl="0" algn="l">
              <a:spcBef>
                <a:spcPts val="0"/>
              </a:spcBef>
              <a:spcAft>
                <a:spcPts val="0"/>
              </a:spcAft>
              <a:buNone/>
            </a:pPr>
            <a:r>
              <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2"/>
          <p:cNvSpPr txBox="1"/>
          <p:nvPr>
            <p:ph type="title"/>
          </p:nvPr>
        </p:nvSpPr>
        <p:spPr>
          <a:xfrm>
            <a:off x="311700" y="500775"/>
            <a:ext cx="8520600" cy="431100"/>
          </a:xfrm>
          <a:prstGeom prst="rect">
            <a:avLst/>
          </a:prstGeom>
          <a:solidFill>
            <a:srgbClr val="ED7A40"/>
          </a:solidFill>
          <a:ln cap="flat" cmpd="sng" w="9525">
            <a:solidFill>
              <a:srgbClr val="F3F3F3"/>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640"/>
              </a:spcBef>
              <a:spcAft>
                <a:spcPts val="0"/>
              </a:spcAft>
              <a:buNone/>
            </a:pPr>
            <a:r>
              <a:rPr lang="en" sz="2160">
                <a:solidFill>
                  <a:srgbClr val="F3F3F3"/>
                </a:solidFill>
                <a:latin typeface="Avenir"/>
                <a:ea typeface="Avenir"/>
                <a:cs typeface="Avenir"/>
                <a:sym typeface="Avenir"/>
              </a:rPr>
              <a:t>How do quantum emitters work?</a:t>
            </a:r>
            <a:endParaRPr sz="2160">
              <a:solidFill>
                <a:srgbClr val="F3F3F3"/>
              </a:solidFill>
              <a:latin typeface="Avenir"/>
              <a:ea typeface="Avenir"/>
              <a:cs typeface="Avenir"/>
              <a:sym typeface="Avenir"/>
            </a:endParaRPr>
          </a:p>
        </p:txBody>
      </p:sp>
      <p:sp>
        <p:nvSpPr>
          <p:cNvPr id="55" name="Google Shape;55;p12"/>
          <p:cNvSpPr txBox="1"/>
          <p:nvPr/>
        </p:nvSpPr>
        <p:spPr>
          <a:xfrm>
            <a:off x="5945225" y="2314575"/>
            <a:ext cx="3000000" cy="19086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solidFill>
                  <a:srgbClr val="434343"/>
                </a:solidFill>
                <a:latin typeface="Avenir"/>
                <a:ea typeface="Avenir"/>
                <a:cs typeface="Avenir"/>
                <a:sym typeface="Avenir"/>
              </a:rPr>
              <a:t>How can we alter this environment to favorably influence the decay rate of the system?</a:t>
            </a:r>
            <a:endParaRPr sz="1800">
              <a:solidFill>
                <a:srgbClr val="434343"/>
              </a:solidFill>
            </a:endParaRPr>
          </a:p>
        </p:txBody>
      </p:sp>
      <p:sp>
        <p:nvSpPr>
          <p:cNvPr id="56" name="Google Shape;56;p12"/>
          <p:cNvSpPr txBox="1"/>
          <p:nvPr/>
        </p:nvSpPr>
        <p:spPr>
          <a:xfrm>
            <a:off x="2808675" y="1791071"/>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chemeClr val="dk1"/>
                </a:solidFill>
                <a:latin typeface="Avenir"/>
                <a:ea typeface="Avenir"/>
                <a:cs typeface="Avenir"/>
                <a:sym typeface="Avenir"/>
              </a:rPr>
              <a:t>Electromagnetic environment</a:t>
            </a:r>
            <a:endParaRPr b="1" sz="1600">
              <a:solidFill>
                <a:schemeClr val="dk1"/>
              </a:solidFill>
              <a:latin typeface="Avenir"/>
              <a:ea typeface="Avenir"/>
              <a:cs typeface="Avenir"/>
              <a:sym typeface="Avenir"/>
            </a:endParaRPr>
          </a:p>
        </p:txBody>
      </p:sp>
      <p:sp>
        <p:nvSpPr>
          <p:cNvPr id="57" name="Google Shape;57;p12"/>
          <p:cNvSpPr/>
          <p:nvPr/>
        </p:nvSpPr>
        <p:spPr>
          <a:xfrm>
            <a:off x="126450" y="1416850"/>
            <a:ext cx="3413739" cy="3441419"/>
          </a:xfrm>
          <a:custGeom>
            <a:rect b="b" l="l" r="r" t="t"/>
            <a:pathLst>
              <a:path extrusionOk="0" h="98179" w="122664">
                <a:moveTo>
                  <a:pt x="58554" y="3856"/>
                </a:moveTo>
                <a:cubicBezTo>
                  <a:pt x="44191" y="9925"/>
                  <a:pt x="2618" y="24693"/>
                  <a:pt x="291" y="40270"/>
                </a:cubicBezTo>
                <a:cubicBezTo>
                  <a:pt x="-2035" y="55847"/>
                  <a:pt x="26793" y="92160"/>
                  <a:pt x="44595" y="97319"/>
                </a:cubicBezTo>
                <a:cubicBezTo>
                  <a:pt x="62398" y="102478"/>
                  <a:pt x="94260" y="80123"/>
                  <a:pt x="107106" y="71222"/>
                </a:cubicBezTo>
                <a:cubicBezTo>
                  <a:pt x="119952" y="62321"/>
                  <a:pt x="124605" y="51295"/>
                  <a:pt x="121672" y="43911"/>
                </a:cubicBezTo>
                <a:cubicBezTo>
                  <a:pt x="118739" y="36527"/>
                  <a:pt x="95373" y="33594"/>
                  <a:pt x="89506" y="26918"/>
                </a:cubicBezTo>
                <a:cubicBezTo>
                  <a:pt x="83639" y="20242"/>
                  <a:pt x="91630" y="7700"/>
                  <a:pt x="86471" y="3856"/>
                </a:cubicBezTo>
                <a:cubicBezTo>
                  <a:pt x="81312" y="12"/>
                  <a:pt x="72917" y="-2213"/>
                  <a:pt x="58554" y="3856"/>
                </a:cubicBezTo>
                <a:close/>
              </a:path>
            </a:pathLst>
          </a:custGeom>
          <a:solidFill>
            <a:srgbClr val="CFE2F3"/>
          </a:solidFill>
          <a:ln cap="flat" cmpd="sng" w="9525">
            <a:solidFill>
              <a:schemeClr val="dk2"/>
            </a:solidFill>
            <a:prstDash val="solid"/>
            <a:round/>
            <a:headEnd len="med" w="med" type="none"/>
            <a:tailEnd len="med" w="med" type="none"/>
          </a:ln>
        </p:spPr>
      </p:sp>
      <p:sp>
        <p:nvSpPr>
          <p:cNvPr id="58" name="Google Shape;58;p12"/>
          <p:cNvSpPr/>
          <p:nvPr/>
        </p:nvSpPr>
        <p:spPr>
          <a:xfrm>
            <a:off x="1507150" y="2058400"/>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2"/>
          <p:cNvSpPr/>
          <p:nvPr/>
        </p:nvSpPr>
        <p:spPr>
          <a:xfrm>
            <a:off x="2145075" y="2908725"/>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2"/>
          <p:cNvSpPr/>
          <p:nvPr/>
        </p:nvSpPr>
        <p:spPr>
          <a:xfrm>
            <a:off x="992625" y="2786800"/>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2"/>
          <p:cNvSpPr/>
          <p:nvPr/>
        </p:nvSpPr>
        <p:spPr>
          <a:xfrm>
            <a:off x="1568850" y="2571750"/>
            <a:ext cx="394500" cy="3792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2"/>
          <p:cNvSpPr/>
          <p:nvPr/>
        </p:nvSpPr>
        <p:spPr>
          <a:xfrm>
            <a:off x="1507150" y="3281175"/>
            <a:ext cx="394500" cy="3792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12"/>
          <p:cNvSpPr/>
          <p:nvPr/>
        </p:nvSpPr>
        <p:spPr>
          <a:xfrm>
            <a:off x="2269150" y="2314563"/>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2"/>
          <p:cNvSpPr/>
          <p:nvPr/>
        </p:nvSpPr>
        <p:spPr>
          <a:xfrm>
            <a:off x="791438" y="2211575"/>
            <a:ext cx="394500" cy="3792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2"/>
          <p:cNvSpPr/>
          <p:nvPr/>
        </p:nvSpPr>
        <p:spPr>
          <a:xfrm>
            <a:off x="2083700" y="1042675"/>
            <a:ext cx="1455000" cy="796200"/>
          </a:xfrm>
          <a:prstGeom prst="ellipse">
            <a:avLst/>
          </a:prstGeom>
          <a:noFill/>
          <a:ln cap="flat" cmpd="sng" w="9525">
            <a:solidFill>
              <a:schemeClr val="lt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2"/>
          <p:cNvSpPr/>
          <p:nvPr/>
        </p:nvSpPr>
        <p:spPr>
          <a:xfrm>
            <a:off x="2576800" y="1270600"/>
            <a:ext cx="394504" cy="379199"/>
          </a:xfrm>
          <a:custGeom>
            <a:rect b="b" l="l" r="r" t="t"/>
            <a:pathLst>
              <a:path extrusionOk="0" h="27310" w="9481">
                <a:moveTo>
                  <a:pt x="4625" y="0"/>
                </a:moveTo>
                <a:cubicBezTo>
                  <a:pt x="2834" y="896"/>
                  <a:pt x="-1039" y="2832"/>
                  <a:pt x="377" y="4248"/>
                </a:cubicBezTo>
                <a:cubicBezTo>
                  <a:pt x="2045" y="5916"/>
                  <a:pt x="6446" y="5530"/>
                  <a:pt x="6446" y="7889"/>
                </a:cubicBezTo>
                <a:cubicBezTo>
                  <a:pt x="6446" y="10248"/>
                  <a:pt x="2059" y="11720"/>
                  <a:pt x="2805" y="13958"/>
                </a:cubicBezTo>
                <a:cubicBezTo>
                  <a:pt x="3535" y="16146"/>
                  <a:pt x="8685" y="17790"/>
                  <a:pt x="7053" y="19420"/>
                </a:cubicBezTo>
                <a:cubicBezTo>
                  <a:pt x="5260" y="21212"/>
                  <a:pt x="2797" y="23637"/>
                  <a:pt x="3412" y="26096"/>
                </a:cubicBezTo>
                <a:cubicBezTo>
                  <a:pt x="3913" y="28097"/>
                  <a:pt x="8022" y="25851"/>
                  <a:pt x="9481" y="27310"/>
                </a:cubicBezTo>
              </a:path>
            </a:pathLst>
          </a:custGeom>
          <a:noFill/>
          <a:ln cap="flat" cmpd="sng" w="9525">
            <a:solidFill>
              <a:srgbClr val="FF0000"/>
            </a:solidFill>
            <a:prstDash val="solid"/>
            <a:round/>
            <a:headEnd len="med" w="med" type="none"/>
            <a:tailEnd len="med" w="med" type="none"/>
          </a:ln>
        </p:spPr>
      </p:sp>
      <p:cxnSp>
        <p:nvCxnSpPr>
          <p:cNvPr id="67" name="Google Shape;67;p12"/>
          <p:cNvCxnSpPr>
            <a:stCxn id="58" idx="7"/>
            <a:endCxn id="65" idx="3"/>
          </p:cNvCxnSpPr>
          <p:nvPr/>
        </p:nvCxnSpPr>
        <p:spPr>
          <a:xfrm flipH="1" rot="10800000">
            <a:off x="1843877" y="1722133"/>
            <a:ext cx="453000" cy="391800"/>
          </a:xfrm>
          <a:prstGeom prst="straightConnector1">
            <a:avLst/>
          </a:prstGeom>
          <a:noFill/>
          <a:ln cap="flat" cmpd="sng" w="9525">
            <a:solidFill>
              <a:schemeClr val="lt2"/>
            </a:solidFill>
            <a:prstDash val="solid"/>
            <a:round/>
            <a:headEnd len="med" w="med" type="none"/>
            <a:tailEnd len="med" w="med" type="triangle"/>
          </a:ln>
        </p:spPr>
      </p:cxnSp>
      <p:sp>
        <p:nvSpPr>
          <p:cNvPr id="68" name="Google Shape;68;p12"/>
          <p:cNvSpPr txBox="1"/>
          <p:nvPr/>
        </p:nvSpPr>
        <p:spPr>
          <a:xfrm>
            <a:off x="3486175" y="1407675"/>
            <a:ext cx="2459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chemeClr val="dk1"/>
                </a:solidFill>
                <a:latin typeface="Avenir"/>
                <a:ea typeface="Avenir"/>
                <a:cs typeface="Avenir"/>
                <a:sym typeface="Avenir"/>
              </a:rPr>
              <a:t>2-level Quantum emitter</a:t>
            </a:r>
            <a:endParaRPr b="1" sz="1600">
              <a:solidFill>
                <a:schemeClr val="dk1"/>
              </a:solidFill>
              <a:latin typeface="Avenir"/>
              <a:ea typeface="Avenir"/>
              <a:cs typeface="Avenir"/>
              <a:sym typeface="Avenir"/>
            </a:endParaRPr>
          </a:p>
        </p:txBody>
      </p:sp>
      <p:sp>
        <p:nvSpPr>
          <p:cNvPr id="69" name="Google Shape;69;p12"/>
          <p:cNvSpPr/>
          <p:nvPr/>
        </p:nvSpPr>
        <p:spPr>
          <a:xfrm>
            <a:off x="369200" y="1407676"/>
            <a:ext cx="5261000" cy="3579265"/>
          </a:xfrm>
          <a:custGeom>
            <a:rect b="b" l="l" r="r" t="t"/>
            <a:pathLst>
              <a:path extrusionOk="0" h="127968" w="210440">
                <a:moveTo>
                  <a:pt x="141408" y="25439"/>
                </a:moveTo>
                <a:cubicBezTo>
                  <a:pt x="135339" y="26855"/>
                  <a:pt x="110456" y="28069"/>
                  <a:pt x="104994" y="33936"/>
                </a:cubicBezTo>
                <a:cubicBezTo>
                  <a:pt x="99532" y="39803"/>
                  <a:pt x="100746" y="57200"/>
                  <a:pt x="108636" y="60639"/>
                </a:cubicBezTo>
                <a:cubicBezTo>
                  <a:pt x="116526" y="64078"/>
                  <a:pt x="145151" y="51131"/>
                  <a:pt x="152333" y="54570"/>
                </a:cubicBezTo>
                <a:cubicBezTo>
                  <a:pt x="159515" y="58009"/>
                  <a:pt x="158200" y="72980"/>
                  <a:pt x="151726" y="81274"/>
                </a:cubicBezTo>
                <a:cubicBezTo>
                  <a:pt x="145252" y="89568"/>
                  <a:pt x="114199" y="98368"/>
                  <a:pt x="113491" y="104336"/>
                </a:cubicBezTo>
                <a:cubicBezTo>
                  <a:pt x="112783" y="110304"/>
                  <a:pt x="136957" y="122442"/>
                  <a:pt x="147477" y="117081"/>
                </a:cubicBezTo>
                <a:cubicBezTo>
                  <a:pt x="157997" y="111720"/>
                  <a:pt x="174788" y="85724"/>
                  <a:pt x="176609" y="72170"/>
                </a:cubicBezTo>
                <a:cubicBezTo>
                  <a:pt x="178430" y="58616"/>
                  <a:pt x="155368" y="42331"/>
                  <a:pt x="158402" y="35756"/>
                </a:cubicBezTo>
                <a:cubicBezTo>
                  <a:pt x="161437" y="29181"/>
                  <a:pt x="186825" y="38083"/>
                  <a:pt x="194816" y="32722"/>
                </a:cubicBezTo>
                <a:cubicBezTo>
                  <a:pt x="202807" y="27361"/>
                  <a:pt x="217575" y="8850"/>
                  <a:pt x="206347" y="3590"/>
                </a:cubicBezTo>
                <a:cubicBezTo>
                  <a:pt x="195119" y="-1670"/>
                  <a:pt x="149400" y="253"/>
                  <a:pt x="127450" y="1163"/>
                </a:cubicBezTo>
                <a:cubicBezTo>
                  <a:pt x="105500" y="2074"/>
                  <a:pt x="83449" y="4198"/>
                  <a:pt x="74649" y="9053"/>
                </a:cubicBezTo>
                <a:cubicBezTo>
                  <a:pt x="65849" y="13908"/>
                  <a:pt x="68985" y="18662"/>
                  <a:pt x="74649" y="30294"/>
                </a:cubicBezTo>
                <a:cubicBezTo>
                  <a:pt x="80314" y="41926"/>
                  <a:pt x="108231" y="62662"/>
                  <a:pt x="108636" y="78846"/>
                </a:cubicBezTo>
                <a:cubicBezTo>
                  <a:pt x="109041" y="95030"/>
                  <a:pt x="93666" y="123758"/>
                  <a:pt x="77077" y="127399"/>
                </a:cubicBezTo>
                <a:cubicBezTo>
                  <a:pt x="60488" y="131041"/>
                  <a:pt x="19218" y="112833"/>
                  <a:pt x="9103" y="100695"/>
                </a:cubicBezTo>
                <a:cubicBezTo>
                  <a:pt x="-1012" y="88557"/>
                  <a:pt x="13351" y="67315"/>
                  <a:pt x="16386" y="54570"/>
                </a:cubicBezTo>
                <a:cubicBezTo>
                  <a:pt x="19421" y="41825"/>
                  <a:pt x="30042" y="29485"/>
                  <a:pt x="27311" y="24225"/>
                </a:cubicBezTo>
                <a:cubicBezTo>
                  <a:pt x="24580" y="18965"/>
                  <a:pt x="4552" y="23213"/>
                  <a:pt x="0" y="23011"/>
                </a:cubicBezTo>
              </a:path>
            </a:pathLst>
          </a:custGeom>
          <a:noFill/>
          <a:ln cap="flat" cmpd="sng" w="9525">
            <a:solidFill>
              <a:srgbClr val="674EA7"/>
            </a:solidFill>
            <a:prstDash val="dot"/>
            <a:round/>
            <a:headEnd len="med" w="med" type="none"/>
            <a:tailEnd len="med" w="med" type="none"/>
          </a:ln>
        </p:spPr>
      </p:sp>
      <p:cxnSp>
        <p:nvCxnSpPr>
          <p:cNvPr id="70" name="Google Shape;70;p12"/>
          <p:cNvCxnSpPr>
            <a:stCxn id="56" idx="3"/>
          </p:cNvCxnSpPr>
          <p:nvPr/>
        </p:nvCxnSpPr>
        <p:spPr>
          <a:xfrm flipH="1" rot="10800000">
            <a:off x="5808675" y="1862321"/>
            <a:ext cx="918000" cy="144300"/>
          </a:xfrm>
          <a:prstGeom prst="straightConnector1">
            <a:avLst/>
          </a:prstGeom>
          <a:noFill/>
          <a:ln cap="flat" cmpd="sng" w="9525">
            <a:solidFill>
              <a:schemeClr val="lt2"/>
            </a:solidFill>
            <a:prstDash val="solid"/>
            <a:round/>
            <a:headEnd len="med" w="med" type="none"/>
            <a:tailEnd len="med" w="med" type="triangle"/>
          </a:ln>
        </p:spPr>
      </p:cxnSp>
      <p:cxnSp>
        <p:nvCxnSpPr>
          <p:cNvPr id="71" name="Google Shape;71;p12"/>
          <p:cNvCxnSpPr>
            <a:stCxn id="68" idx="3"/>
            <a:endCxn id="72" idx="1"/>
          </p:cNvCxnSpPr>
          <p:nvPr/>
        </p:nvCxnSpPr>
        <p:spPr>
          <a:xfrm>
            <a:off x="5945275" y="1623225"/>
            <a:ext cx="860400" cy="88500"/>
          </a:xfrm>
          <a:prstGeom prst="straightConnector1">
            <a:avLst/>
          </a:prstGeom>
          <a:noFill/>
          <a:ln cap="flat" cmpd="sng" w="9525">
            <a:solidFill>
              <a:schemeClr val="lt2"/>
            </a:solidFill>
            <a:prstDash val="solid"/>
            <a:round/>
            <a:headEnd len="med" w="med" type="none"/>
            <a:tailEnd len="med" w="med" type="triangle"/>
          </a:ln>
        </p:spPr>
      </p:cxnSp>
      <p:sp>
        <p:nvSpPr>
          <p:cNvPr id="72" name="Google Shape;72;p12"/>
          <p:cNvSpPr txBox="1"/>
          <p:nvPr/>
        </p:nvSpPr>
        <p:spPr>
          <a:xfrm>
            <a:off x="6805625" y="1085200"/>
            <a:ext cx="2139600" cy="125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Avenir"/>
                <a:ea typeface="Avenir"/>
                <a:cs typeface="Avenir"/>
                <a:sym typeface="Avenir"/>
              </a:rPr>
              <a:t>Optical properties!</a:t>
            </a:r>
            <a:endParaRPr b="1" sz="1600">
              <a:solidFill>
                <a:schemeClr val="dk1"/>
              </a:solidFill>
              <a:latin typeface="Avenir"/>
              <a:ea typeface="Avenir"/>
              <a:cs typeface="Avenir"/>
              <a:sym typeface="Avenir"/>
            </a:endParaRPr>
          </a:p>
          <a:p>
            <a:pPr indent="0" lvl="0" marL="0" rtl="0" algn="ctr">
              <a:lnSpc>
                <a:spcPct val="100000"/>
              </a:lnSpc>
              <a:spcBef>
                <a:spcPts val="1200"/>
              </a:spcBef>
              <a:spcAft>
                <a:spcPts val="1200"/>
              </a:spcAft>
              <a:buNone/>
            </a:pPr>
            <a:r>
              <a:rPr b="1" lang="en" sz="1600">
                <a:solidFill>
                  <a:schemeClr val="dk1"/>
                </a:solidFill>
                <a:latin typeface="Avenir"/>
                <a:ea typeface="Avenir"/>
                <a:cs typeface="Avenir"/>
                <a:sym typeface="Avenir"/>
              </a:rPr>
              <a:t>Spontaneous photon emission!</a:t>
            </a:r>
            <a:r>
              <a:rPr b="1" lang="en" sz="2500">
                <a:solidFill>
                  <a:schemeClr val="dk1"/>
                </a:solidFill>
                <a:latin typeface="Avenir"/>
                <a:ea typeface="Avenir"/>
                <a:cs typeface="Avenir"/>
                <a:sym typeface="Avenir"/>
              </a:rPr>
              <a:t> </a:t>
            </a:r>
            <a:endParaRPr b="1" sz="2300">
              <a:solidFill>
                <a:schemeClr val="dk1"/>
              </a:solidFill>
              <a:latin typeface="Avenir"/>
              <a:ea typeface="Avenir"/>
              <a:cs typeface="Avenir"/>
              <a:sym typeface="Avenir"/>
            </a:endParaRPr>
          </a:p>
        </p:txBody>
      </p:sp>
      <p:cxnSp>
        <p:nvCxnSpPr>
          <p:cNvPr id="73" name="Google Shape;73;p12"/>
          <p:cNvCxnSpPr/>
          <p:nvPr/>
        </p:nvCxnSpPr>
        <p:spPr>
          <a:xfrm>
            <a:off x="4708475" y="2203775"/>
            <a:ext cx="1153200" cy="394500"/>
          </a:xfrm>
          <a:prstGeom prst="straightConnector1">
            <a:avLst/>
          </a:prstGeom>
          <a:noFill/>
          <a:ln cap="flat" cmpd="sng" w="9525">
            <a:solidFill>
              <a:schemeClr val="lt2"/>
            </a:solidFill>
            <a:prstDash val="solid"/>
            <a:round/>
            <a:headEnd len="med" w="med" type="none"/>
            <a:tailEnd len="med" w="med" type="triangle"/>
          </a:ln>
        </p:spPr>
      </p:cxnSp>
      <p:sp>
        <p:nvSpPr>
          <p:cNvPr id="74" name="Google Shape;74;p12"/>
          <p:cNvSpPr txBox="1"/>
          <p:nvPr/>
        </p:nvSpPr>
        <p:spPr>
          <a:xfrm>
            <a:off x="3338713" y="3759375"/>
            <a:ext cx="3000000" cy="1098900"/>
          </a:xfrm>
          <a:prstGeom prst="rect">
            <a:avLst/>
          </a:prstGeom>
          <a:solidFill>
            <a:srgbClr val="FFF2CC"/>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rgbClr val="434343"/>
                </a:solidFill>
                <a:latin typeface="Avenir"/>
                <a:ea typeface="Avenir"/>
                <a:cs typeface="Avenir"/>
                <a:sym typeface="Avenir"/>
              </a:rPr>
              <a:t>M</a:t>
            </a:r>
            <a:r>
              <a:rPr lang="en" sz="1800">
                <a:solidFill>
                  <a:srgbClr val="434343"/>
                </a:solidFill>
                <a:latin typeface="Avenir"/>
                <a:ea typeface="Avenir"/>
                <a:cs typeface="Avenir"/>
                <a:sym typeface="Avenir"/>
              </a:rPr>
              <a:t>ultiple 2-level systems with differing polarization or wavelength</a:t>
            </a:r>
            <a:endParaRPr>
              <a:solidFill>
                <a:srgbClr val="434343"/>
              </a:solidFill>
              <a:latin typeface="Avenir"/>
              <a:ea typeface="Avenir"/>
              <a:cs typeface="Avenir"/>
              <a:sym typeface="Avenir"/>
            </a:endParaRPr>
          </a:p>
        </p:txBody>
      </p:sp>
      <p:cxnSp>
        <p:nvCxnSpPr>
          <p:cNvPr id="75" name="Google Shape;75;p12"/>
          <p:cNvCxnSpPr>
            <a:stCxn id="58" idx="6"/>
          </p:cNvCxnSpPr>
          <p:nvPr/>
        </p:nvCxnSpPr>
        <p:spPr>
          <a:xfrm>
            <a:off x="1901650" y="2248000"/>
            <a:ext cx="1744800" cy="1418700"/>
          </a:xfrm>
          <a:prstGeom prst="straightConnector1">
            <a:avLst/>
          </a:prstGeom>
          <a:noFill/>
          <a:ln cap="flat" cmpd="sng" w="9525">
            <a:solidFill>
              <a:schemeClr val="lt2"/>
            </a:solidFill>
            <a:prstDash val="solid"/>
            <a:round/>
            <a:headEnd len="med" w="med" type="none"/>
            <a:tailEnd len="med" w="med" type="triangle"/>
          </a:ln>
        </p:spPr>
      </p:cxnSp>
      <p:cxnSp>
        <p:nvCxnSpPr>
          <p:cNvPr id="76" name="Google Shape;76;p12"/>
          <p:cNvCxnSpPr/>
          <p:nvPr/>
        </p:nvCxnSpPr>
        <p:spPr>
          <a:xfrm>
            <a:off x="2259705" y="1270601"/>
            <a:ext cx="1028700" cy="0"/>
          </a:xfrm>
          <a:prstGeom prst="straightConnector1">
            <a:avLst/>
          </a:prstGeom>
          <a:noFill/>
          <a:ln cap="flat" cmpd="sng" w="9525">
            <a:solidFill>
              <a:schemeClr val="lt2"/>
            </a:solidFill>
            <a:prstDash val="solid"/>
            <a:round/>
            <a:headEnd len="med" w="med" type="none"/>
            <a:tailEnd len="med" w="med" type="none"/>
          </a:ln>
        </p:spPr>
      </p:cxnSp>
      <p:cxnSp>
        <p:nvCxnSpPr>
          <p:cNvPr id="77" name="Google Shape;77;p12"/>
          <p:cNvCxnSpPr/>
          <p:nvPr/>
        </p:nvCxnSpPr>
        <p:spPr>
          <a:xfrm>
            <a:off x="2259705" y="1641326"/>
            <a:ext cx="10287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9"/>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2400">
                <a:latin typeface="Avenir"/>
                <a:ea typeface="Avenir"/>
                <a:cs typeface="Avenir"/>
                <a:sym typeface="Avenir"/>
              </a:rPr>
              <a:t>Sample 1 Before and After Silver Nanocube Placement</a:t>
            </a:r>
            <a:endParaRPr sz="2400">
              <a:latin typeface="Avenir"/>
              <a:ea typeface="Avenir"/>
              <a:cs typeface="Avenir"/>
              <a:sym typeface="Avenir"/>
            </a:endParaRPr>
          </a:p>
        </p:txBody>
      </p:sp>
      <p:pic>
        <p:nvPicPr>
          <p:cNvPr id="322" name="Google Shape;322;p39"/>
          <p:cNvPicPr preferRelativeResize="0"/>
          <p:nvPr/>
        </p:nvPicPr>
        <p:blipFill rotWithShape="1">
          <a:blip r:embed="rId3">
            <a:alphaModFix/>
          </a:blip>
          <a:srcRect b="15700" l="32404" r="22726" t="22509"/>
          <a:stretch/>
        </p:blipFill>
        <p:spPr>
          <a:xfrm>
            <a:off x="311700" y="1101650"/>
            <a:ext cx="3900027" cy="3910350"/>
          </a:xfrm>
          <a:prstGeom prst="rect">
            <a:avLst/>
          </a:prstGeom>
          <a:noFill/>
          <a:ln>
            <a:noFill/>
          </a:ln>
        </p:spPr>
      </p:pic>
      <p:pic>
        <p:nvPicPr>
          <p:cNvPr id="323" name="Google Shape;323;p39"/>
          <p:cNvPicPr preferRelativeResize="0"/>
          <p:nvPr/>
        </p:nvPicPr>
        <p:blipFill rotWithShape="1">
          <a:blip r:embed="rId4">
            <a:alphaModFix/>
          </a:blip>
          <a:srcRect b="8015" l="27239" r="29419" t="32300"/>
          <a:stretch/>
        </p:blipFill>
        <p:spPr>
          <a:xfrm>
            <a:off x="4838075" y="1101651"/>
            <a:ext cx="3994214" cy="3910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0"/>
          <p:cNvPicPr preferRelativeResize="0"/>
          <p:nvPr/>
        </p:nvPicPr>
        <p:blipFill rotWithShape="1">
          <a:blip r:embed="rId3">
            <a:alphaModFix/>
          </a:blip>
          <a:srcRect b="0" l="0" r="5695" t="2534"/>
          <a:stretch/>
        </p:blipFill>
        <p:spPr>
          <a:xfrm>
            <a:off x="3563850" y="478850"/>
            <a:ext cx="5580150" cy="4586575"/>
          </a:xfrm>
          <a:prstGeom prst="rect">
            <a:avLst/>
          </a:prstGeom>
          <a:noFill/>
          <a:ln>
            <a:noFill/>
          </a:ln>
        </p:spPr>
      </p:pic>
      <p:pic>
        <p:nvPicPr>
          <p:cNvPr id="329" name="Google Shape;329;p40"/>
          <p:cNvPicPr preferRelativeResize="0"/>
          <p:nvPr/>
        </p:nvPicPr>
        <p:blipFill>
          <a:blip r:embed="rId4">
            <a:alphaModFix amt="0"/>
          </a:blip>
          <a:stretch>
            <a:fillRect/>
          </a:stretch>
        </p:blipFill>
        <p:spPr>
          <a:xfrm flipH="1" rot="-9779993">
            <a:off x="3691482" y="1014635"/>
            <a:ext cx="5324888" cy="4529005"/>
          </a:xfrm>
          <a:prstGeom prst="rect">
            <a:avLst/>
          </a:prstGeom>
          <a:noFill/>
          <a:ln>
            <a:noFill/>
          </a:ln>
        </p:spPr>
      </p:pic>
      <p:pic>
        <p:nvPicPr>
          <p:cNvPr id="330" name="Google Shape;330;p40"/>
          <p:cNvPicPr preferRelativeResize="0"/>
          <p:nvPr/>
        </p:nvPicPr>
        <p:blipFill>
          <a:blip r:embed="rId5">
            <a:alphaModFix amt="73000"/>
          </a:blip>
          <a:stretch>
            <a:fillRect/>
          </a:stretch>
        </p:blipFill>
        <p:spPr>
          <a:xfrm rot="840004">
            <a:off x="3357724" y="1766478"/>
            <a:ext cx="5778000" cy="4234395"/>
          </a:xfrm>
          <a:prstGeom prst="rect">
            <a:avLst/>
          </a:prstGeom>
          <a:noFill/>
          <a:ln>
            <a:noFill/>
          </a:ln>
        </p:spPr>
      </p:pic>
      <p:sp>
        <p:nvSpPr>
          <p:cNvPr id="331" name="Google Shape;331;p40"/>
          <p:cNvSpPr txBox="1"/>
          <p:nvPr/>
        </p:nvSpPr>
        <p:spPr>
          <a:xfrm>
            <a:off x="311700" y="1410125"/>
            <a:ext cx="3285300" cy="3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Avenir"/>
                <a:ea typeface="Avenir"/>
                <a:cs typeface="Avenir"/>
                <a:sym typeface="Avenir"/>
              </a:rPr>
              <a:t>It appears that the correlations between the new and old points are as follows:</a:t>
            </a:r>
            <a:endParaRPr b="1" sz="1300">
              <a:solidFill>
                <a:schemeClr val="dk1"/>
              </a:solidFill>
              <a:latin typeface="Avenir"/>
              <a:ea typeface="Avenir"/>
              <a:cs typeface="Avenir"/>
              <a:sym typeface="Avenir"/>
            </a:endParaRPr>
          </a:p>
          <a:p>
            <a:pPr indent="0" lvl="0" marL="0" rtl="0" algn="l">
              <a:spcBef>
                <a:spcPts val="0"/>
              </a:spcBef>
              <a:spcAft>
                <a:spcPts val="0"/>
              </a:spcAft>
              <a:buNone/>
            </a:pPr>
            <a:r>
              <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1 - 35</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4 - 11</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5 -  5</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6 - 12</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8 - 28</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10 - 14</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11 - 30</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12 - 29</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15 - 26</a:t>
            </a:r>
            <a:endParaRPr b="1" sz="1300">
              <a:solidFill>
                <a:schemeClr val="dk1"/>
              </a:solidFill>
              <a:latin typeface="Avenir"/>
              <a:ea typeface="Avenir"/>
              <a:cs typeface="Avenir"/>
              <a:sym typeface="Avenir"/>
            </a:endParaRPr>
          </a:p>
          <a:p>
            <a:pPr indent="0" lvl="0" marL="0" rtl="0" algn="l">
              <a:spcBef>
                <a:spcPts val="0"/>
              </a:spcBef>
              <a:spcAft>
                <a:spcPts val="0"/>
              </a:spcAft>
              <a:buNone/>
            </a:pPr>
            <a:r>
              <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So we will compare the plots. Notice how the spectra will look very different but still preserve the location of certain peaks. </a:t>
            </a:r>
            <a:endParaRPr b="1" sz="1300">
              <a:solidFill>
                <a:schemeClr val="dk1"/>
              </a:solidFill>
              <a:latin typeface="Avenir"/>
              <a:ea typeface="Avenir"/>
              <a:cs typeface="Avenir"/>
              <a:sym typeface="Avenir"/>
            </a:endParaRPr>
          </a:p>
        </p:txBody>
      </p:sp>
      <p:sp>
        <p:nvSpPr>
          <p:cNvPr id="332" name="Google Shape;332;p40"/>
          <p:cNvSpPr txBox="1"/>
          <p:nvPr>
            <p:ph type="title"/>
          </p:nvPr>
        </p:nvSpPr>
        <p:spPr>
          <a:xfrm>
            <a:off x="311700" y="445025"/>
            <a:ext cx="3054600" cy="9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2360">
                <a:latin typeface="Avenir"/>
                <a:ea typeface="Avenir"/>
                <a:cs typeface="Avenir"/>
                <a:sym typeface="Avenir"/>
              </a:rPr>
              <a:t>Room Temperature PL Gold v. Silver</a:t>
            </a:r>
            <a:endParaRPr sz="2360">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1"/>
          <p:cNvPicPr preferRelativeResize="0"/>
          <p:nvPr/>
        </p:nvPicPr>
        <p:blipFill rotWithShape="1">
          <a:blip r:embed="rId3">
            <a:alphaModFix/>
          </a:blip>
          <a:srcRect b="0" l="6006" r="0" t="0"/>
          <a:stretch/>
        </p:blipFill>
        <p:spPr>
          <a:xfrm>
            <a:off x="200775" y="661275"/>
            <a:ext cx="4809174" cy="3820950"/>
          </a:xfrm>
          <a:prstGeom prst="rect">
            <a:avLst/>
          </a:prstGeom>
          <a:noFill/>
          <a:ln>
            <a:noFill/>
          </a:ln>
        </p:spPr>
      </p:pic>
      <p:pic>
        <p:nvPicPr>
          <p:cNvPr id="338" name="Google Shape;338;p41"/>
          <p:cNvPicPr preferRelativeResize="0"/>
          <p:nvPr/>
        </p:nvPicPr>
        <p:blipFill>
          <a:blip r:embed="rId4">
            <a:alphaModFix/>
          </a:blip>
          <a:stretch>
            <a:fillRect/>
          </a:stretch>
        </p:blipFill>
        <p:spPr>
          <a:xfrm>
            <a:off x="4821378" y="909387"/>
            <a:ext cx="4196584" cy="3324724"/>
          </a:xfrm>
          <a:prstGeom prst="rect">
            <a:avLst/>
          </a:prstGeom>
          <a:noFill/>
          <a:ln>
            <a:noFill/>
          </a:ln>
        </p:spPr>
      </p:pic>
      <p:sp>
        <p:nvSpPr>
          <p:cNvPr id="339" name="Google Shape;339;p41"/>
          <p:cNvSpPr/>
          <p:nvPr/>
        </p:nvSpPr>
        <p:spPr>
          <a:xfrm>
            <a:off x="1699525" y="1593150"/>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41"/>
          <p:cNvSpPr/>
          <p:nvPr/>
        </p:nvSpPr>
        <p:spPr>
          <a:xfrm>
            <a:off x="6661672" y="2194475"/>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41"/>
          <p:cNvSpPr/>
          <p:nvPr/>
        </p:nvSpPr>
        <p:spPr>
          <a:xfrm>
            <a:off x="7052197" y="1691075"/>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41"/>
          <p:cNvSpPr/>
          <p:nvPr/>
        </p:nvSpPr>
        <p:spPr>
          <a:xfrm>
            <a:off x="2347359" y="1000500"/>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2"/>
          <p:cNvPicPr preferRelativeResize="0"/>
          <p:nvPr/>
        </p:nvPicPr>
        <p:blipFill rotWithShape="1">
          <a:blip r:embed="rId3">
            <a:alphaModFix/>
          </a:blip>
          <a:srcRect b="0" l="4021" r="0" t="0"/>
          <a:stretch/>
        </p:blipFill>
        <p:spPr>
          <a:xfrm>
            <a:off x="200775" y="807450"/>
            <a:ext cx="4789575" cy="3820975"/>
          </a:xfrm>
          <a:prstGeom prst="rect">
            <a:avLst/>
          </a:prstGeom>
          <a:noFill/>
          <a:ln>
            <a:noFill/>
          </a:ln>
        </p:spPr>
      </p:pic>
      <p:pic>
        <p:nvPicPr>
          <p:cNvPr id="348" name="Google Shape;348;p42"/>
          <p:cNvPicPr preferRelativeResize="0"/>
          <p:nvPr/>
        </p:nvPicPr>
        <p:blipFill rotWithShape="1">
          <a:blip r:embed="rId4">
            <a:alphaModFix/>
          </a:blip>
          <a:srcRect b="0" l="0" r="0" t="2229"/>
          <a:stretch/>
        </p:blipFill>
        <p:spPr>
          <a:xfrm>
            <a:off x="4828800" y="1157950"/>
            <a:ext cx="4148775" cy="3192749"/>
          </a:xfrm>
          <a:prstGeom prst="rect">
            <a:avLst/>
          </a:prstGeom>
          <a:noFill/>
          <a:ln>
            <a:noFill/>
          </a:ln>
        </p:spPr>
      </p:pic>
      <p:sp>
        <p:nvSpPr>
          <p:cNvPr id="349" name="Google Shape;349;p42"/>
          <p:cNvSpPr/>
          <p:nvPr/>
        </p:nvSpPr>
        <p:spPr>
          <a:xfrm>
            <a:off x="2277372" y="1157950"/>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42"/>
          <p:cNvSpPr/>
          <p:nvPr/>
        </p:nvSpPr>
        <p:spPr>
          <a:xfrm>
            <a:off x="7150247" y="1394375"/>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42"/>
          <p:cNvSpPr/>
          <p:nvPr/>
        </p:nvSpPr>
        <p:spPr>
          <a:xfrm>
            <a:off x="6784372" y="1738650"/>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42"/>
          <p:cNvSpPr/>
          <p:nvPr/>
        </p:nvSpPr>
        <p:spPr>
          <a:xfrm>
            <a:off x="1761372" y="1479250"/>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3"/>
          <p:cNvPicPr preferRelativeResize="0"/>
          <p:nvPr/>
        </p:nvPicPr>
        <p:blipFill rotWithShape="1">
          <a:blip r:embed="rId3">
            <a:alphaModFix/>
          </a:blip>
          <a:srcRect b="0" l="3530" r="0" t="0"/>
          <a:stretch/>
        </p:blipFill>
        <p:spPr>
          <a:xfrm>
            <a:off x="312850" y="668050"/>
            <a:ext cx="4769900" cy="3820975"/>
          </a:xfrm>
          <a:prstGeom prst="rect">
            <a:avLst/>
          </a:prstGeom>
          <a:noFill/>
          <a:ln>
            <a:noFill/>
          </a:ln>
        </p:spPr>
      </p:pic>
      <p:pic>
        <p:nvPicPr>
          <p:cNvPr id="358" name="Google Shape;358;p43"/>
          <p:cNvPicPr preferRelativeResize="0"/>
          <p:nvPr/>
        </p:nvPicPr>
        <p:blipFill>
          <a:blip r:embed="rId4">
            <a:alphaModFix/>
          </a:blip>
          <a:stretch>
            <a:fillRect/>
          </a:stretch>
        </p:blipFill>
        <p:spPr>
          <a:xfrm>
            <a:off x="4955400" y="1058050"/>
            <a:ext cx="4022199" cy="3027400"/>
          </a:xfrm>
          <a:prstGeom prst="rect">
            <a:avLst/>
          </a:prstGeom>
          <a:noFill/>
          <a:ln>
            <a:noFill/>
          </a:ln>
        </p:spPr>
      </p:pic>
      <p:sp>
        <p:nvSpPr>
          <p:cNvPr id="359" name="Google Shape;359;p43"/>
          <p:cNvSpPr/>
          <p:nvPr/>
        </p:nvSpPr>
        <p:spPr>
          <a:xfrm>
            <a:off x="6563622" y="1606150"/>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43"/>
          <p:cNvSpPr/>
          <p:nvPr/>
        </p:nvSpPr>
        <p:spPr>
          <a:xfrm>
            <a:off x="1799422" y="932125"/>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4"/>
          <p:cNvPicPr preferRelativeResize="0"/>
          <p:nvPr/>
        </p:nvPicPr>
        <p:blipFill>
          <a:blip r:embed="rId3">
            <a:alphaModFix/>
          </a:blip>
          <a:stretch>
            <a:fillRect/>
          </a:stretch>
        </p:blipFill>
        <p:spPr>
          <a:xfrm>
            <a:off x="0" y="661263"/>
            <a:ext cx="5046428" cy="3820976"/>
          </a:xfrm>
          <a:prstGeom prst="rect">
            <a:avLst/>
          </a:prstGeom>
          <a:noFill/>
          <a:ln>
            <a:noFill/>
          </a:ln>
        </p:spPr>
      </p:pic>
      <p:pic>
        <p:nvPicPr>
          <p:cNvPr id="366" name="Google Shape;366;p44"/>
          <p:cNvPicPr preferRelativeResize="0"/>
          <p:nvPr/>
        </p:nvPicPr>
        <p:blipFill>
          <a:blip r:embed="rId4">
            <a:alphaModFix/>
          </a:blip>
          <a:stretch>
            <a:fillRect/>
          </a:stretch>
        </p:blipFill>
        <p:spPr>
          <a:xfrm>
            <a:off x="4864325" y="950735"/>
            <a:ext cx="4097576" cy="3242040"/>
          </a:xfrm>
          <a:prstGeom prst="rect">
            <a:avLst/>
          </a:prstGeom>
          <a:noFill/>
          <a:ln>
            <a:noFill/>
          </a:ln>
        </p:spPr>
      </p:pic>
      <p:sp>
        <p:nvSpPr>
          <p:cNvPr id="367" name="Google Shape;367;p44"/>
          <p:cNvSpPr/>
          <p:nvPr/>
        </p:nvSpPr>
        <p:spPr>
          <a:xfrm>
            <a:off x="1773097" y="950725"/>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44"/>
          <p:cNvSpPr/>
          <p:nvPr/>
        </p:nvSpPr>
        <p:spPr>
          <a:xfrm>
            <a:off x="6477897" y="2404088"/>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45"/>
          <p:cNvPicPr preferRelativeResize="0"/>
          <p:nvPr/>
        </p:nvPicPr>
        <p:blipFill rotWithShape="1">
          <a:blip r:embed="rId3">
            <a:alphaModFix/>
          </a:blip>
          <a:srcRect b="0" l="4452" r="0" t="0"/>
          <a:stretch/>
        </p:blipFill>
        <p:spPr>
          <a:xfrm>
            <a:off x="158750" y="946000"/>
            <a:ext cx="4583499" cy="3557400"/>
          </a:xfrm>
          <a:prstGeom prst="rect">
            <a:avLst/>
          </a:prstGeom>
          <a:noFill/>
          <a:ln>
            <a:noFill/>
          </a:ln>
        </p:spPr>
      </p:pic>
      <p:pic>
        <p:nvPicPr>
          <p:cNvPr id="374" name="Google Shape;374;p45"/>
          <p:cNvPicPr preferRelativeResize="0"/>
          <p:nvPr/>
        </p:nvPicPr>
        <p:blipFill>
          <a:blip r:embed="rId4">
            <a:alphaModFix/>
          </a:blip>
          <a:stretch>
            <a:fillRect/>
          </a:stretch>
        </p:blipFill>
        <p:spPr>
          <a:xfrm>
            <a:off x="4742243" y="946000"/>
            <a:ext cx="4401758" cy="3557400"/>
          </a:xfrm>
          <a:prstGeom prst="rect">
            <a:avLst/>
          </a:prstGeom>
          <a:noFill/>
          <a:ln>
            <a:noFill/>
          </a:ln>
        </p:spPr>
      </p:pic>
      <p:sp>
        <p:nvSpPr>
          <p:cNvPr id="375" name="Google Shape;375;p45"/>
          <p:cNvSpPr/>
          <p:nvPr/>
        </p:nvSpPr>
        <p:spPr>
          <a:xfrm>
            <a:off x="2613547" y="1256000"/>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45"/>
          <p:cNvSpPr/>
          <p:nvPr/>
        </p:nvSpPr>
        <p:spPr>
          <a:xfrm>
            <a:off x="7290322" y="1506450"/>
            <a:ext cx="516000" cy="503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txBox="1"/>
          <p:nvPr>
            <p:ph idx="1" type="body"/>
          </p:nvPr>
        </p:nvSpPr>
        <p:spPr>
          <a:xfrm>
            <a:off x="311700" y="1096425"/>
            <a:ext cx="8520600" cy="34164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rPr lang="en">
                <a:solidFill>
                  <a:schemeClr val="dk1"/>
                </a:solidFill>
                <a:latin typeface="Avenir"/>
                <a:ea typeface="Avenir"/>
                <a:cs typeface="Avenir"/>
                <a:sym typeface="Avenir"/>
              </a:rPr>
              <a:t>The following comparisons are interesting because the PL spectrum from the points resemble each other, but the correlated points from prior measurements have even more drastically different spectra. They also resemble uncorrelated points…</a:t>
            </a:r>
            <a:endParaRPr>
              <a:solidFill>
                <a:schemeClr val="dk1"/>
              </a:solidFill>
              <a:latin typeface="Avenir"/>
              <a:ea typeface="Avenir"/>
              <a:cs typeface="Avenir"/>
              <a:sym typeface="Aveni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7"/>
          <p:cNvPicPr preferRelativeResize="0"/>
          <p:nvPr/>
        </p:nvPicPr>
        <p:blipFill>
          <a:blip r:embed="rId3">
            <a:alphaModFix/>
          </a:blip>
          <a:stretch>
            <a:fillRect/>
          </a:stretch>
        </p:blipFill>
        <p:spPr>
          <a:xfrm>
            <a:off x="0" y="861950"/>
            <a:ext cx="5315169" cy="3820974"/>
          </a:xfrm>
          <a:prstGeom prst="rect">
            <a:avLst/>
          </a:prstGeom>
          <a:noFill/>
          <a:ln>
            <a:noFill/>
          </a:ln>
        </p:spPr>
      </p:pic>
      <p:pic>
        <p:nvPicPr>
          <p:cNvPr id="387" name="Google Shape;387;p47"/>
          <p:cNvPicPr preferRelativeResize="0"/>
          <p:nvPr/>
        </p:nvPicPr>
        <p:blipFill>
          <a:blip r:embed="rId4">
            <a:alphaModFix/>
          </a:blip>
          <a:stretch>
            <a:fillRect/>
          </a:stretch>
        </p:blipFill>
        <p:spPr>
          <a:xfrm>
            <a:off x="5084300" y="1170125"/>
            <a:ext cx="3907300" cy="3153475"/>
          </a:xfrm>
          <a:prstGeom prst="rect">
            <a:avLst/>
          </a:prstGeom>
          <a:noFill/>
          <a:ln>
            <a:noFill/>
          </a:ln>
        </p:spPr>
      </p:pic>
      <p:sp>
        <p:nvSpPr>
          <p:cNvPr id="388" name="Google Shape;388;p47"/>
          <p:cNvSpPr/>
          <p:nvPr/>
        </p:nvSpPr>
        <p:spPr>
          <a:xfrm>
            <a:off x="1589050" y="1186550"/>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47"/>
          <p:cNvSpPr/>
          <p:nvPr/>
        </p:nvSpPr>
        <p:spPr>
          <a:xfrm>
            <a:off x="6539950" y="1944450"/>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48"/>
          <p:cNvPicPr preferRelativeResize="0"/>
          <p:nvPr/>
        </p:nvPicPr>
        <p:blipFill rotWithShape="1">
          <a:blip r:embed="rId3">
            <a:alphaModFix/>
          </a:blip>
          <a:srcRect b="0" l="4888" r="0" t="0"/>
          <a:stretch/>
        </p:blipFill>
        <p:spPr>
          <a:xfrm>
            <a:off x="172750" y="801363"/>
            <a:ext cx="4758475" cy="3820974"/>
          </a:xfrm>
          <a:prstGeom prst="rect">
            <a:avLst/>
          </a:prstGeom>
          <a:noFill/>
          <a:ln>
            <a:noFill/>
          </a:ln>
        </p:spPr>
      </p:pic>
      <p:pic>
        <p:nvPicPr>
          <p:cNvPr id="395" name="Google Shape;395;p48"/>
          <p:cNvPicPr preferRelativeResize="0"/>
          <p:nvPr/>
        </p:nvPicPr>
        <p:blipFill>
          <a:blip r:embed="rId4">
            <a:alphaModFix/>
          </a:blip>
          <a:stretch>
            <a:fillRect/>
          </a:stretch>
        </p:blipFill>
        <p:spPr>
          <a:xfrm>
            <a:off x="4854375" y="1072075"/>
            <a:ext cx="4165225" cy="3279549"/>
          </a:xfrm>
          <a:prstGeom prst="rect">
            <a:avLst/>
          </a:prstGeom>
          <a:noFill/>
          <a:ln>
            <a:noFill/>
          </a:ln>
        </p:spPr>
      </p:pic>
      <p:sp>
        <p:nvSpPr>
          <p:cNvPr id="396" name="Google Shape;396;p48"/>
          <p:cNvSpPr/>
          <p:nvPr/>
        </p:nvSpPr>
        <p:spPr>
          <a:xfrm>
            <a:off x="1698825" y="1155200"/>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48"/>
          <p:cNvSpPr/>
          <p:nvPr/>
        </p:nvSpPr>
        <p:spPr>
          <a:xfrm>
            <a:off x="6539950" y="2107325"/>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p:nvPr/>
        </p:nvSpPr>
        <p:spPr>
          <a:xfrm>
            <a:off x="815550" y="1418613"/>
            <a:ext cx="911400" cy="8649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3"/>
          <p:cNvSpPr/>
          <p:nvPr/>
        </p:nvSpPr>
        <p:spPr>
          <a:xfrm>
            <a:off x="1440900" y="2488175"/>
            <a:ext cx="911400" cy="864900"/>
          </a:xfrm>
          <a:prstGeom prst="ellipse">
            <a:avLst/>
          </a:prstGeom>
          <a:solidFill>
            <a:schemeClr val="dk2"/>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3"/>
          <p:cNvSpPr/>
          <p:nvPr/>
        </p:nvSpPr>
        <p:spPr>
          <a:xfrm rot="-1261452">
            <a:off x="530858" y="1112870"/>
            <a:ext cx="2225986" cy="2679334"/>
          </a:xfrm>
          <a:prstGeom prst="ellipse">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3"/>
          <p:cNvSpPr txBox="1"/>
          <p:nvPr/>
        </p:nvSpPr>
        <p:spPr>
          <a:xfrm>
            <a:off x="1008600" y="1519056"/>
            <a:ext cx="5253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Avenir"/>
                <a:ea typeface="Avenir"/>
                <a:cs typeface="Avenir"/>
                <a:sym typeface="Avenir"/>
              </a:rPr>
              <a:t>e-</a:t>
            </a:r>
            <a:endParaRPr sz="2700">
              <a:latin typeface="Avenir"/>
              <a:ea typeface="Avenir"/>
              <a:cs typeface="Avenir"/>
              <a:sym typeface="Avenir"/>
            </a:endParaRPr>
          </a:p>
        </p:txBody>
      </p:sp>
      <p:pic>
        <p:nvPicPr>
          <p:cNvPr id="86" name="Google Shape;86;p13"/>
          <p:cNvPicPr preferRelativeResize="0"/>
          <p:nvPr/>
        </p:nvPicPr>
        <p:blipFill>
          <a:blip r:embed="rId3">
            <a:alphaModFix/>
          </a:blip>
          <a:stretch>
            <a:fillRect/>
          </a:stretch>
        </p:blipFill>
        <p:spPr>
          <a:xfrm>
            <a:off x="4789399" y="1265125"/>
            <a:ext cx="4042900" cy="2374824"/>
          </a:xfrm>
          <a:prstGeom prst="rect">
            <a:avLst/>
          </a:prstGeom>
          <a:noFill/>
          <a:ln>
            <a:noFill/>
          </a:ln>
        </p:spPr>
      </p:pic>
      <p:sp>
        <p:nvSpPr>
          <p:cNvPr id="87" name="Google Shape;87;p13"/>
          <p:cNvSpPr txBox="1"/>
          <p:nvPr>
            <p:ph type="title"/>
          </p:nvPr>
        </p:nvSpPr>
        <p:spPr>
          <a:xfrm>
            <a:off x="311700" y="549925"/>
            <a:ext cx="8520600" cy="466500"/>
          </a:xfrm>
          <a:prstGeom prst="rect">
            <a:avLst/>
          </a:prstGeom>
          <a:solidFill>
            <a:srgbClr val="ED7A4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1200"/>
              </a:spcAft>
              <a:buNone/>
            </a:pPr>
            <a:r>
              <a:rPr lang="en" sz="2100">
                <a:solidFill>
                  <a:srgbClr val="F3F3F3"/>
                </a:solidFill>
                <a:latin typeface="Avenir"/>
                <a:ea typeface="Avenir"/>
                <a:cs typeface="Avenir"/>
                <a:sym typeface="Avenir"/>
              </a:rPr>
              <a:t>Why can a nanoscale quantum emitter can have emitting behavior?</a:t>
            </a:r>
            <a:endParaRPr sz="2160">
              <a:solidFill>
                <a:srgbClr val="F3F3F3"/>
              </a:solidFill>
              <a:latin typeface="Avenir"/>
              <a:ea typeface="Avenir"/>
              <a:cs typeface="Avenir"/>
              <a:sym typeface="Avenir"/>
            </a:endParaRPr>
          </a:p>
        </p:txBody>
      </p:sp>
      <p:cxnSp>
        <p:nvCxnSpPr>
          <p:cNvPr id="88" name="Google Shape;88;p13"/>
          <p:cNvCxnSpPr/>
          <p:nvPr/>
        </p:nvCxnSpPr>
        <p:spPr>
          <a:xfrm>
            <a:off x="3147600" y="1980275"/>
            <a:ext cx="1308300" cy="5400"/>
          </a:xfrm>
          <a:prstGeom prst="straightConnector1">
            <a:avLst/>
          </a:prstGeom>
          <a:noFill/>
          <a:ln cap="flat" cmpd="sng" w="9525">
            <a:solidFill>
              <a:schemeClr val="lt2"/>
            </a:solidFill>
            <a:prstDash val="solid"/>
            <a:round/>
            <a:headEnd len="med" w="med" type="none"/>
            <a:tailEnd len="med" w="med" type="triangle"/>
          </a:ln>
        </p:spPr>
      </p:cxnSp>
      <p:cxnSp>
        <p:nvCxnSpPr>
          <p:cNvPr id="89" name="Google Shape;89;p13"/>
          <p:cNvCxnSpPr/>
          <p:nvPr/>
        </p:nvCxnSpPr>
        <p:spPr>
          <a:xfrm rot="10800000">
            <a:off x="3207525" y="2571650"/>
            <a:ext cx="1440900" cy="27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9"/>
          <p:cNvPicPr preferRelativeResize="0"/>
          <p:nvPr/>
        </p:nvPicPr>
        <p:blipFill rotWithShape="1">
          <a:blip r:embed="rId3">
            <a:alphaModFix/>
          </a:blip>
          <a:srcRect b="0" l="2429" r="0" t="0"/>
          <a:stretch/>
        </p:blipFill>
        <p:spPr>
          <a:xfrm>
            <a:off x="130725" y="747988"/>
            <a:ext cx="4747999" cy="3820975"/>
          </a:xfrm>
          <a:prstGeom prst="rect">
            <a:avLst/>
          </a:prstGeom>
          <a:noFill/>
          <a:ln>
            <a:noFill/>
          </a:ln>
        </p:spPr>
      </p:pic>
      <p:pic>
        <p:nvPicPr>
          <p:cNvPr id="403" name="Google Shape;403;p49"/>
          <p:cNvPicPr preferRelativeResize="0"/>
          <p:nvPr/>
        </p:nvPicPr>
        <p:blipFill>
          <a:blip r:embed="rId4">
            <a:alphaModFix/>
          </a:blip>
          <a:stretch>
            <a:fillRect/>
          </a:stretch>
        </p:blipFill>
        <p:spPr>
          <a:xfrm>
            <a:off x="4878725" y="969463"/>
            <a:ext cx="4112876" cy="3204585"/>
          </a:xfrm>
          <a:prstGeom prst="rect">
            <a:avLst/>
          </a:prstGeom>
          <a:noFill/>
          <a:ln>
            <a:noFill/>
          </a:ln>
        </p:spPr>
      </p:pic>
      <p:sp>
        <p:nvSpPr>
          <p:cNvPr id="404" name="Google Shape;404;p49"/>
          <p:cNvSpPr/>
          <p:nvPr/>
        </p:nvSpPr>
        <p:spPr>
          <a:xfrm>
            <a:off x="1400850" y="1076775"/>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49"/>
          <p:cNvSpPr/>
          <p:nvPr/>
        </p:nvSpPr>
        <p:spPr>
          <a:xfrm>
            <a:off x="6637263" y="1813850"/>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0"/>
          <p:cNvPicPr preferRelativeResize="0"/>
          <p:nvPr/>
        </p:nvPicPr>
        <p:blipFill rotWithShape="1">
          <a:blip r:embed="rId3">
            <a:alphaModFix/>
          </a:blip>
          <a:srcRect b="0" l="2912" r="0" t="0"/>
          <a:stretch/>
        </p:blipFill>
        <p:spPr>
          <a:xfrm>
            <a:off x="102700" y="661250"/>
            <a:ext cx="4877600" cy="3820975"/>
          </a:xfrm>
          <a:prstGeom prst="rect">
            <a:avLst/>
          </a:prstGeom>
          <a:noFill/>
          <a:ln>
            <a:noFill/>
          </a:ln>
        </p:spPr>
      </p:pic>
      <p:pic>
        <p:nvPicPr>
          <p:cNvPr id="411" name="Google Shape;411;p50"/>
          <p:cNvPicPr preferRelativeResize="0"/>
          <p:nvPr/>
        </p:nvPicPr>
        <p:blipFill>
          <a:blip r:embed="rId4">
            <a:alphaModFix/>
          </a:blip>
          <a:stretch>
            <a:fillRect/>
          </a:stretch>
        </p:blipFill>
        <p:spPr>
          <a:xfrm>
            <a:off x="4980300" y="949963"/>
            <a:ext cx="4014325" cy="3243575"/>
          </a:xfrm>
          <a:prstGeom prst="rect">
            <a:avLst/>
          </a:prstGeom>
          <a:noFill/>
          <a:ln>
            <a:noFill/>
          </a:ln>
        </p:spPr>
      </p:pic>
      <p:sp>
        <p:nvSpPr>
          <p:cNvPr id="412" name="Google Shape;412;p50"/>
          <p:cNvSpPr/>
          <p:nvPr/>
        </p:nvSpPr>
        <p:spPr>
          <a:xfrm>
            <a:off x="1353825" y="949975"/>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50"/>
          <p:cNvSpPr/>
          <p:nvPr/>
        </p:nvSpPr>
        <p:spPr>
          <a:xfrm>
            <a:off x="6508575" y="1577275"/>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569650" y="932000"/>
            <a:ext cx="3137700" cy="211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1800">
                <a:solidFill>
                  <a:schemeClr val="dk1"/>
                </a:solidFill>
                <a:latin typeface="Avenir"/>
                <a:ea typeface="Avenir"/>
                <a:cs typeface="Avenir"/>
                <a:sym typeface="Avenir"/>
              </a:rPr>
              <a:t>Point 2 is most likely a silver nanocube – out of all the new point measurements, it was the most isolated from old points.</a:t>
            </a:r>
            <a:endParaRPr sz="1800">
              <a:solidFill>
                <a:schemeClr val="dk1"/>
              </a:solidFill>
              <a:latin typeface="Avenir"/>
              <a:ea typeface="Avenir"/>
              <a:cs typeface="Avenir"/>
              <a:sym typeface="Avenir"/>
            </a:endParaRPr>
          </a:p>
        </p:txBody>
      </p:sp>
      <p:pic>
        <p:nvPicPr>
          <p:cNvPr id="419" name="Google Shape;419;p51"/>
          <p:cNvPicPr preferRelativeResize="0"/>
          <p:nvPr/>
        </p:nvPicPr>
        <p:blipFill>
          <a:blip r:embed="rId3">
            <a:alphaModFix/>
          </a:blip>
          <a:stretch>
            <a:fillRect/>
          </a:stretch>
        </p:blipFill>
        <p:spPr>
          <a:xfrm>
            <a:off x="3875450" y="791925"/>
            <a:ext cx="5268538" cy="3820976"/>
          </a:xfrm>
          <a:prstGeom prst="rect">
            <a:avLst/>
          </a:prstGeom>
          <a:noFill/>
          <a:ln>
            <a:noFill/>
          </a:ln>
        </p:spPr>
      </p:pic>
      <p:sp>
        <p:nvSpPr>
          <p:cNvPr id="420" name="Google Shape;420;p51"/>
          <p:cNvSpPr txBox="1"/>
          <p:nvPr/>
        </p:nvSpPr>
        <p:spPr>
          <a:xfrm>
            <a:off x="569650" y="3231025"/>
            <a:ext cx="3137700" cy="12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Avenir"/>
                <a:ea typeface="Avenir"/>
                <a:cs typeface="Avenir"/>
                <a:sym typeface="Avenir"/>
              </a:rPr>
              <a:t>Notice the peak at around 620 nm corresponding to a very high intensity</a:t>
            </a:r>
            <a:endParaRPr sz="1700">
              <a:solidFill>
                <a:schemeClr val="dk1"/>
              </a:solidFill>
              <a:latin typeface="Avenir"/>
              <a:ea typeface="Avenir"/>
              <a:cs typeface="Avenir"/>
              <a:sym typeface="Avenir"/>
            </a:endParaRPr>
          </a:p>
        </p:txBody>
      </p:sp>
      <p:sp>
        <p:nvSpPr>
          <p:cNvPr id="421" name="Google Shape;421;p51"/>
          <p:cNvSpPr/>
          <p:nvPr/>
        </p:nvSpPr>
        <p:spPr>
          <a:xfrm>
            <a:off x="5462350" y="1139500"/>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52"/>
          <p:cNvPicPr preferRelativeResize="0"/>
          <p:nvPr/>
        </p:nvPicPr>
        <p:blipFill>
          <a:blip r:embed="rId3">
            <a:alphaModFix/>
          </a:blip>
          <a:stretch>
            <a:fillRect/>
          </a:stretch>
        </p:blipFill>
        <p:spPr>
          <a:xfrm>
            <a:off x="124375" y="502775"/>
            <a:ext cx="3039550" cy="2272868"/>
          </a:xfrm>
          <a:prstGeom prst="rect">
            <a:avLst/>
          </a:prstGeom>
          <a:noFill/>
          <a:ln>
            <a:noFill/>
          </a:ln>
        </p:spPr>
      </p:pic>
      <p:pic>
        <p:nvPicPr>
          <p:cNvPr id="427" name="Google Shape;427;p52"/>
          <p:cNvPicPr preferRelativeResize="0"/>
          <p:nvPr/>
        </p:nvPicPr>
        <p:blipFill>
          <a:blip r:embed="rId4">
            <a:alphaModFix/>
          </a:blip>
          <a:stretch>
            <a:fillRect/>
          </a:stretch>
        </p:blipFill>
        <p:spPr>
          <a:xfrm>
            <a:off x="5834825" y="429538"/>
            <a:ext cx="3196511" cy="2419350"/>
          </a:xfrm>
          <a:prstGeom prst="rect">
            <a:avLst/>
          </a:prstGeom>
          <a:noFill/>
          <a:ln>
            <a:noFill/>
          </a:ln>
        </p:spPr>
      </p:pic>
      <p:pic>
        <p:nvPicPr>
          <p:cNvPr id="428" name="Google Shape;428;p52"/>
          <p:cNvPicPr preferRelativeResize="0"/>
          <p:nvPr/>
        </p:nvPicPr>
        <p:blipFill>
          <a:blip r:embed="rId5">
            <a:alphaModFix/>
          </a:blip>
          <a:stretch>
            <a:fillRect/>
          </a:stretch>
        </p:blipFill>
        <p:spPr>
          <a:xfrm>
            <a:off x="5913300" y="2848875"/>
            <a:ext cx="3039562" cy="2294625"/>
          </a:xfrm>
          <a:prstGeom prst="rect">
            <a:avLst/>
          </a:prstGeom>
          <a:noFill/>
          <a:ln>
            <a:noFill/>
          </a:ln>
        </p:spPr>
      </p:pic>
      <p:pic>
        <p:nvPicPr>
          <p:cNvPr id="429" name="Google Shape;429;p52"/>
          <p:cNvPicPr preferRelativeResize="0"/>
          <p:nvPr/>
        </p:nvPicPr>
        <p:blipFill>
          <a:blip r:embed="rId6">
            <a:alphaModFix/>
          </a:blip>
          <a:stretch>
            <a:fillRect/>
          </a:stretch>
        </p:blipFill>
        <p:spPr>
          <a:xfrm>
            <a:off x="124375" y="2800468"/>
            <a:ext cx="3039551" cy="2228433"/>
          </a:xfrm>
          <a:prstGeom prst="rect">
            <a:avLst/>
          </a:prstGeom>
          <a:noFill/>
          <a:ln>
            <a:noFill/>
          </a:ln>
        </p:spPr>
      </p:pic>
      <p:sp>
        <p:nvSpPr>
          <p:cNvPr id="430" name="Google Shape;430;p52"/>
          <p:cNvSpPr txBox="1"/>
          <p:nvPr/>
        </p:nvSpPr>
        <p:spPr>
          <a:xfrm>
            <a:off x="3364650" y="904925"/>
            <a:ext cx="2414700" cy="39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Avenir"/>
                <a:ea typeface="Avenir"/>
                <a:cs typeface="Avenir"/>
                <a:sym typeface="Avenir"/>
              </a:rPr>
              <a:t>Notice how these spectra have a similar structure. Point 16 is notably outside of the general range of intensity for the peak. It is possible that these denote silver nanocubes.</a:t>
            </a:r>
            <a:endParaRPr sz="2200">
              <a:solidFill>
                <a:schemeClr val="dk1"/>
              </a:solidFill>
              <a:latin typeface="Avenir"/>
              <a:ea typeface="Avenir"/>
              <a:cs typeface="Avenir"/>
              <a:sym typeface="Avenir"/>
            </a:endParaRPr>
          </a:p>
        </p:txBody>
      </p:sp>
      <p:sp>
        <p:nvSpPr>
          <p:cNvPr id="431" name="Google Shape;431;p52"/>
          <p:cNvSpPr/>
          <p:nvPr/>
        </p:nvSpPr>
        <p:spPr>
          <a:xfrm>
            <a:off x="847625" y="2848875"/>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52"/>
          <p:cNvSpPr/>
          <p:nvPr/>
        </p:nvSpPr>
        <p:spPr>
          <a:xfrm>
            <a:off x="847625" y="559250"/>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p52"/>
          <p:cNvSpPr/>
          <p:nvPr/>
        </p:nvSpPr>
        <p:spPr>
          <a:xfrm>
            <a:off x="6582600" y="2934025"/>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52"/>
          <p:cNvSpPr/>
          <p:nvPr/>
        </p:nvSpPr>
        <p:spPr>
          <a:xfrm>
            <a:off x="6703625" y="559250"/>
            <a:ext cx="595800" cy="6273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3"/>
          <p:cNvSpPr txBox="1"/>
          <p:nvPr>
            <p:ph type="title"/>
          </p:nvPr>
        </p:nvSpPr>
        <p:spPr>
          <a:xfrm>
            <a:off x="311700" y="766200"/>
            <a:ext cx="8520600" cy="4377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Do the spectra of the same points peak at the same wavelengths between the samples? How does the presence of silver nanocubes impact the measurements?</a:t>
            </a:r>
            <a:endParaRPr sz="2000">
              <a:solidFill>
                <a:schemeClr val="dk1"/>
              </a:solidFill>
              <a:latin typeface="Avenir"/>
              <a:ea typeface="Avenir"/>
              <a:cs typeface="Avenir"/>
              <a:sym typeface="Avenir"/>
            </a:endParaRPr>
          </a:p>
          <a:p>
            <a:pPr indent="0" lvl="0" marL="0" rtl="0" algn="ctr">
              <a:spcBef>
                <a:spcPts val="0"/>
              </a:spcBef>
              <a:spcAft>
                <a:spcPts val="0"/>
              </a:spcAft>
              <a:buNone/>
            </a:pPr>
            <a:r>
              <a:t/>
            </a:r>
            <a:endParaRPr sz="2000">
              <a:latin typeface="Avenir"/>
              <a:ea typeface="Avenir"/>
              <a:cs typeface="Avenir"/>
              <a:sym typeface="Avenir"/>
            </a:endParaRPr>
          </a:p>
          <a:p>
            <a:pPr indent="0" lvl="0" marL="0" rtl="0" algn="ctr">
              <a:spcBef>
                <a:spcPts val="0"/>
              </a:spcBef>
              <a:spcAft>
                <a:spcPts val="0"/>
              </a:spcAft>
              <a:buNone/>
            </a:pPr>
            <a:r>
              <a:rPr b="1" lang="en" sz="2000">
                <a:latin typeface="Avenir"/>
                <a:ea typeface="Avenir"/>
                <a:cs typeface="Avenir"/>
                <a:sym typeface="Avenir"/>
              </a:rPr>
              <a:t>It seems like some peaks existed in both measurements between the same gold nanocube points, but the spectra of gold cubes </a:t>
            </a:r>
            <a:r>
              <a:rPr b="1" lang="en" sz="2000">
                <a:latin typeface="Avenir"/>
                <a:ea typeface="Avenir"/>
                <a:cs typeface="Avenir"/>
                <a:sym typeface="Avenir"/>
              </a:rPr>
              <a:t>from</a:t>
            </a:r>
            <a:r>
              <a:rPr b="1" lang="en" sz="2000">
                <a:latin typeface="Avenir"/>
                <a:ea typeface="Avenir"/>
                <a:cs typeface="Avenir"/>
                <a:sym typeface="Avenir"/>
              </a:rPr>
              <a:t> the sample with silver nanocubes had significantly more peaks at higher intensities. There may be some odd interactions between the gold and silver cubes.</a:t>
            </a:r>
            <a:endParaRPr b="1" sz="2000">
              <a:latin typeface="Avenir"/>
              <a:ea typeface="Avenir"/>
              <a:cs typeface="Avenir"/>
              <a:sym typeface="Avenir"/>
            </a:endParaRPr>
          </a:p>
          <a:p>
            <a:pPr indent="0" lvl="0" marL="0" rtl="0" algn="ctr">
              <a:spcBef>
                <a:spcPts val="0"/>
              </a:spcBef>
              <a:spcAft>
                <a:spcPts val="0"/>
              </a:spcAft>
              <a:buNone/>
            </a:pPr>
            <a:r>
              <a:t/>
            </a:r>
            <a:endParaRPr sz="2000">
              <a:latin typeface="Avenir"/>
              <a:ea typeface="Avenir"/>
              <a:cs typeface="Avenir"/>
              <a:sym typeface="Avenir"/>
            </a:endParaRPr>
          </a:p>
          <a:p>
            <a:pPr indent="0" lvl="0" marL="0" rtl="0" algn="ctr">
              <a:spcBef>
                <a:spcPts val="0"/>
              </a:spcBef>
              <a:spcAft>
                <a:spcPts val="0"/>
              </a:spcAft>
              <a:buNone/>
            </a:pPr>
            <a:r>
              <a:rPr lang="en" sz="2000">
                <a:solidFill>
                  <a:schemeClr val="dk1"/>
                </a:solidFill>
                <a:latin typeface="Avenir"/>
                <a:ea typeface="Avenir"/>
                <a:cs typeface="Avenir"/>
                <a:sym typeface="Avenir"/>
              </a:rPr>
              <a:t>Can we identify which points are likely silver nanocubes?</a:t>
            </a:r>
            <a:endParaRPr sz="2000">
              <a:solidFill>
                <a:schemeClr val="dk1"/>
              </a:solidFill>
              <a:latin typeface="Avenir"/>
              <a:ea typeface="Avenir"/>
              <a:cs typeface="Avenir"/>
              <a:sym typeface="Avenir"/>
            </a:endParaRPr>
          </a:p>
          <a:p>
            <a:pPr indent="0" lvl="0" marL="0" rtl="0" algn="ctr">
              <a:spcBef>
                <a:spcPts val="0"/>
              </a:spcBef>
              <a:spcAft>
                <a:spcPts val="0"/>
              </a:spcAft>
              <a:buNone/>
            </a:pPr>
            <a:r>
              <a:t/>
            </a:r>
            <a:endParaRPr sz="2000">
              <a:latin typeface="Avenir"/>
              <a:ea typeface="Avenir"/>
              <a:cs typeface="Avenir"/>
              <a:sym typeface="Avenir"/>
            </a:endParaRPr>
          </a:p>
          <a:p>
            <a:pPr indent="0" lvl="0" marL="0" rtl="0" algn="ctr">
              <a:spcBef>
                <a:spcPts val="0"/>
              </a:spcBef>
              <a:spcAft>
                <a:spcPts val="0"/>
              </a:spcAft>
              <a:buNone/>
            </a:pPr>
            <a:r>
              <a:rPr b="1" lang="en" sz="2000">
                <a:latin typeface="Avenir"/>
                <a:ea typeface="Avenir"/>
                <a:cs typeface="Avenir"/>
                <a:sym typeface="Avenir"/>
              </a:rPr>
              <a:t>Point 2 is definitely silver, points 7, 13, 14, and 16 are also likely silver. </a:t>
            </a:r>
            <a:r>
              <a:rPr b="1" lang="en" sz="2000">
                <a:latin typeface="Avenir"/>
                <a:ea typeface="Avenir"/>
                <a:cs typeface="Avenir"/>
                <a:sym typeface="Avenir"/>
              </a:rPr>
              <a:t>Especially</a:t>
            </a:r>
            <a:r>
              <a:rPr b="1" lang="en" sz="2000">
                <a:latin typeface="Avenir"/>
                <a:ea typeface="Avenir"/>
                <a:cs typeface="Avenir"/>
                <a:sym typeface="Avenir"/>
              </a:rPr>
              <a:t> 7.</a:t>
            </a:r>
            <a:endParaRPr b="1" sz="2000">
              <a:latin typeface="Avenir"/>
              <a:ea typeface="Avenir"/>
              <a:cs typeface="Avenir"/>
              <a:sym typeface="Avenir"/>
            </a:endParaRPr>
          </a:p>
          <a:p>
            <a:pPr indent="0" lvl="0" marL="0" rtl="0" algn="ctr">
              <a:spcBef>
                <a:spcPts val="0"/>
              </a:spcBef>
              <a:spcAft>
                <a:spcPts val="0"/>
              </a:spcAft>
              <a:buNone/>
            </a:pPr>
            <a:r>
              <a:t/>
            </a:r>
            <a:endParaRPr b="1" sz="1400">
              <a:latin typeface="Avenir"/>
              <a:ea typeface="Avenir"/>
              <a:cs typeface="Avenir"/>
              <a:sym typeface="Avenir"/>
            </a:endParaRPr>
          </a:p>
          <a:p>
            <a:pPr indent="0" lvl="0" marL="0" rtl="0" algn="l">
              <a:spcBef>
                <a:spcPts val="0"/>
              </a:spcBef>
              <a:spcAft>
                <a:spcPts val="0"/>
              </a:spcAft>
              <a:buNone/>
            </a:pPr>
            <a:r>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4"/>
          <p:cNvSpPr txBox="1"/>
          <p:nvPr/>
        </p:nvSpPr>
        <p:spPr>
          <a:xfrm>
            <a:off x="115200" y="532100"/>
            <a:ext cx="8913600" cy="246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Avenir"/>
                <a:ea typeface="Avenir"/>
                <a:cs typeface="Avenir"/>
                <a:sym typeface="Avenir"/>
              </a:rPr>
              <a:t>In general, how do the peaks differ between the gold and silver nanocubes? Does either provide more obvious enhancement?</a:t>
            </a:r>
            <a:endParaRPr sz="1600">
              <a:solidFill>
                <a:schemeClr val="dk1"/>
              </a:solidFill>
              <a:latin typeface="Avenir"/>
              <a:ea typeface="Avenir"/>
              <a:cs typeface="Avenir"/>
              <a:sym typeface="Avenir"/>
            </a:endParaRPr>
          </a:p>
          <a:p>
            <a:pPr indent="0" lvl="0" marL="0" rtl="0" algn="ctr">
              <a:spcBef>
                <a:spcPts val="0"/>
              </a:spcBef>
              <a:spcAft>
                <a:spcPts val="0"/>
              </a:spcAft>
              <a:buNone/>
            </a:pPr>
            <a:r>
              <a:t/>
            </a:r>
            <a:endParaRPr b="1" sz="1600">
              <a:solidFill>
                <a:schemeClr val="lt2"/>
              </a:solidFill>
              <a:latin typeface="Avenir"/>
              <a:ea typeface="Avenir"/>
              <a:cs typeface="Avenir"/>
              <a:sym typeface="Avenir"/>
            </a:endParaRPr>
          </a:p>
          <a:p>
            <a:pPr indent="0" lvl="0" marL="0" rtl="0" algn="ctr">
              <a:spcBef>
                <a:spcPts val="0"/>
              </a:spcBef>
              <a:spcAft>
                <a:spcPts val="0"/>
              </a:spcAft>
              <a:buNone/>
            </a:pPr>
            <a:r>
              <a:rPr b="1" lang="en" sz="1600">
                <a:solidFill>
                  <a:schemeClr val="lt2"/>
                </a:solidFill>
                <a:latin typeface="Avenir"/>
                <a:ea typeface="Avenir"/>
                <a:cs typeface="Avenir"/>
                <a:sym typeface="Avenir"/>
              </a:rPr>
              <a:t>The gold nanocubes without any influence from the silver caused the highest peaks in the spectrum to be in the 1000-1200 intensity range and the 615-620 nm range. </a:t>
            </a:r>
            <a:endParaRPr b="1" sz="1600">
              <a:solidFill>
                <a:schemeClr val="lt2"/>
              </a:solidFill>
              <a:latin typeface="Avenir"/>
              <a:ea typeface="Avenir"/>
              <a:cs typeface="Avenir"/>
              <a:sym typeface="Avenir"/>
            </a:endParaRPr>
          </a:p>
          <a:p>
            <a:pPr indent="0" lvl="0" marL="0" rtl="0" algn="ctr">
              <a:spcBef>
                <a:spcPts val="0"/>
              </a:spcBef>
              <a:spcAft>
                <a:spcPts val="0"/>
              </a:spcAft>
              <a:buNone/>
            </a:pPr>
            <a:r>
              <a:rPr b="1" lang="en" sz="1600">
                <a:solidFill>
                  <a:schemeClr val="lt2"/>
                </a:solidFill>
                <a:latin typeface="Avenir"/>
                <a:ea typeface="Avenir"/>
                <a:cs typeface="Avenir"/>
                <a:sym typeface="Avenir"/>
              </a:rPr>
              <a:t>Overall, it appears the silver candidates have cleaner spectra and more obvious peaks than the gold nanocubes did. With the current data, there’s no discernable difference in whether or not there’s more obvious enhancement between the silver and gold nanocubes.</a:t>
            </a:r>
            <a:endParaRPr b="1" sz="1600">
              <a:solidFill>
                <a:schemeClr val="lt2"/>
              </a:solidFill>
              <a:latin typeface="Avenir"/>
              <a:ea typeface="Avenir"/>
              <a:cs typeface="Avenir"/>
              <a:sym typeface="Avenir"/>
            </a:endParaRPr>
          </a:p>
          <a:p>
            <a:pPr indent="0" lvl="0" marL="0" rtl="0" algn="ctr">
              <a:spcBef>
                <a:spcPts val="0"/>
              </a:spcBef>
              <a:spcAft>
                <a:spcPts val="0"/>
              </a:spcAft>
              <a:buNone/>
            </a:pPr>
            <a:r>
              <a:t/>
            </a:r>
            <a:endParaRPr sz="1000">
              <a:solidFill>
                <a:schemeClr val="lt2"/>
              </a:solidFill>
              <a:latin typeface="Avenir"/>
              <a:ea typeface="Avenir"/>
              <a:cs typeface="Avenir"/>
              <a:sym typeface="Avenir"/>
            </a:endParaRPr>
          </a:p>
          <a:p>
            <a:pPr indent="0" lvl="0" marL="0" rtl="0" algn="l">
              <a:spcBef>
                <a:spcPts val="0"/>
              </a:spcBef>
              <a:spcAft>
                <a:spcPts val="0"/>
              </a:spcAft>
              <a:buNone/>
            </a:pPr>
            <a:r>
              <a:t/>
            </a:r>
            <a:endParaRPr sz="1000">
              <a:solidFill>
                <a:schemeClr val="lt2"/>
              </a:solidFill>
            </a:endParaRPr>
          </a:p>
        </p:txBody>
      </p:sp>
      <p:pic>
        <p:nvPicPr>
          <p:cNvPr id="445" name="Google Shape;445;p54"/>
          <p:cNvPicPr preferRelativeResize="0"/>
          <p:nvPr/>
        </p:nvPicPr>
        <p:blipFill>
          <a:blip r:embed="rId3">
            <a:alphaModFix/>
          </a:blip>
          <a:stretch>
            <a:fillRect/>
          </a:stretch>
        </p:blipFill>
        <p:spPr>
          <a:xfrm>
            <a:off x="5674950" y="2577493"/>
            <a:ext cx="3353850" cy="2566006"/>
          </a:xfrm>
          <a:prstGeom prst="rect">
            <a:avLst/>
          </a:prstGeom>
          <a:noFill/>
          <a:ln>
            <a:noFill/>
          </a:ln>
        </p:spPr>
      </p:pic>
      <p:pic>
        <p:nvPicPr>
          <p:cNvPr id="446" name="Google Shape;446;p54"/>
          <p:cNvPicPr preferRelativeResize="0"/>
          <p:nvPr/>
        </p:nvPicPr>
        <p:blipFill>
          <a:blip r:embed="rId4">
            <a:alphaModFix/>
          </a:blip>
          <a:stretch>
            <a:fillRect/>
          </a:stretch>
        </p:blipFill>
        <p:spPr>
          <a:xfrm>
            <a:off x="115200" y="2633225"/>
            <a:ext cx="3353856" cy="2462700"/>
          </a:xfrm>
          <a:prstGeom prst="rect">
            <a:avLst/>
          </a:prstGeom>
          <a:noFill/>
          <a:ln>
            <a:noFill/>
          </a:ln>
        </p:spPr>
      </p:pic>
      <p:sp>
        <p:nvSpPr>
          <p:cNvPr id="447" name="Google Shape;447;p54"/>
          <p:cNvSpPr txBox="1"/>
          <p:nvPr/>
        </p:nvSpPr>
        <p:spPr>
          <a:xfrm>
            <a:off x="3456275" y="2874175"/>
            <a:ext cx="23193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Avenir"/>
                <a:ea typeface="Avenir"/>
                <a:cs typeface="Avenir"/>
                <a:sym typeface="Avenir"/>
              </a:rPr>
              <a:t>Gold outlier </a:t>
            </a:r>
            <a:endParaRPr>
              <a:solidFill>
                <a:schemeClr val="lt2"/>
              </a:solidFill>
              <a:latin typeface="Avenir"/>
              <a:ea typeface="Avenir"/>
              <a:cs typeface="Avenir"/>
              <a:sym typeface="Avenir"/>
            </a:endParaRPr>
          </a:p>
        </p:txBody>
      </p:sp>
      <p:sp>
        <p:nvSpPr>
          <p:cNvPr id="448" name="Google Shape;448;p54"/>
          <p:cNvSpPr txBox="1"/>
          <p:nvPr/>
        </p:nvSpPr>
        <p:spPr>
          <a:xfrm>
            <a:off x="3456275" y="3845175"/>
            <a:ext cx="23193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Avenir"/>
                <a:ea typeface="Avenir"/>
                <a:cs typeface="Avenir"/>
                <a:sym typeface="Avenir"/>
              </a:rPr>
              <a:t>Silver </a:t>
            </a:r>
            <a:r>
              <a:rPr lang="en">
                <a:solidFill>
                  <a:schemeClr val="lt2"/>
                </a:solidFill>
                <a:latin typeface="Avenir"/>
                <a:ea typeface="Avenir"/>
                <a:cs typeface="Avenir"/>
                <a:sym typeface="Avenir"/>
              </a:rPr>
              <a:t>outlier </a:t>
            </a:r>
            <a:endParaRPr>
              <a:solidFill>
                <a:schemeClr val="lt2"/>
              </a:solidFill>
              <a:latin typeface="Avenir"/>
              <a:ea typeface="Avenir"/>
              <a:cs typeface="Avenir"/>
              <a:sym typeface="Avenir"/>
            </a:endParaRPr>
          </a:p>
        </p:txBody>
      </p:sp>
      <p:cxnSp>
        <p:nvCxnSpPr>
          <p:cNvPr id="449" name="Google Shape;449;p54"/>
          <p:cNvCxnSpPr>
            <a:stCxn id="447" idx="2"/>
          </p:cNvCxnSpPr>
          <p:nvPr/>
        </p:nvCxnSpPr>
        <p:spPr>
          <a:xfrm flipH="1">
            <a:off x="3333425" y="3269875"/>
            <a:ext cx="1282500" cy="109200"/>
          </a:xfrm>
          <a:prstGeom prst="straightConnector1">
            <a:avLst/>
          </a:prstGeom>
          <a:noFill/>
          <a:ln cap="flat" cmpd="sng" w="9525">
            <a:solidFill>
              <a:srgbClr val="980000"/>
            </a:solidFill>
            <a:prstDash val="solid"/>
            <a:round/>
            <a:headEnd len="med" w="med" type="none"/>
            <a:tailEnd len="med" w="med" type="triangle"/>
          </a:ln>
        </p:spPr>
      </p:cxnSp>
      <p:cxnSp>
        <p:nvCxnSpPr>
          <p:cNvPr id="450" name="Google Shape;450;p54"/>
          <p:cNvCxnSpPr>
            <a:stCxn id="448" idx="0"/>
          </p:cNvCxnSpPr>
          <p:nvPr/>
        </p:nvCxnSpPr>
        <p:spPr>
          <a:xfrm flipH="1" rot="10800000">
            <a:off x="4615925" y="3679275"/>
            <a:ext cx="1118700" cy="165900"/>
          </a:xfrm>
          <a:prstGeom prst="straightConnector1">
            <a:avLst/>
          </a:prstGeom>
          <a:noFill/>
          <a:ln cap="flat" cmpd="sng" w="9525">
            <a:solidFill>
              <a:srgbClr val="980000"/>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5"/>
          <p:cNvSpPr txBox="1"/>
          <p:nvPr>
            <p:ph type="title"/>
          </p:nvPr>
        </p:nvSpPr>
        <p:spPr>
          <a:xfrm>
            <a:off x="311700" y="579775"/>
            <a:ext cx="8520600" cy="572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latin typeface="Avenir"/>
                <a:ea typeface="Avenir"/>
                <a:cs typeface="Avenir"/>
                <a:sym typeface="Avenir"/>
              </a:rPr>
              <a:t>Semester Progress</a:t>
            </a:r>
            <a:endParaRPr>
              <a:latin typeface="Avenir"/>
              <a:ea typeface="Avenir"/>
              <a:cs typeface="Avenir"/>
              <a:sym typeface="Avenir"/>
            </a:endParaRPr>
          </a:p>
        </p:txBody>
      </p:sp>
      <p:sp>
        <p:nvSpPr>
          <p:cNvPr id="456" name="Google Shape;456;p55"/>
          <p:cNvSpPr txBox="1"/>
          <p:nvPr>
            <p:ph idx="1" type="body"/>
          </p:nvPr>
        </p:nvSpPr>
        <p:spPr>
          <a:xfrm>
            <a:off x="311700" y="1402600"/>
            <a:ext cx="8520600" cy="3416400"/>
          </a:xfrm>
          <a:prstGeom prst="rect">
            <a:avLst/>
          </a:prstGeom>
        </p:spPr>
        <p:txBody>
          <a:bodyPr anchorCtr="0" anchor="t" bIns="45700" lIns="91425" spcFirstLastPara="1" rIns="91425" wrap="square" tIns="45700">
            <a:normAutofit/>
          </a:bodyPr>
          <a:lstStyle/>
          <a:p>
            <a:pPr indent="-361950" lvl="0" marL="457200" rtl="0" algn="l">
              <a:lnSpc>
                <a:spcPct val="90000"/>
              </a:lnSpc>
              <a:spcBef>
                <a:spcPts val="640"/>
              </a:spcBef>
              <a:spcAft>
                <a:spcPts val="0"/>
              </a:spcAft>
              <a:buClr>
                <a:schemeClr val="dk1"/>
              </a:buClr>
              <a:buSzPts val="2100"/>
              <a:buFont typeface="Avenir"/>
              <a:buChar char="•"/>
            </a:pPr>
            <a:r>
              <a:rPr lang="en" sz="2100">
                <a:solidFill>
                  <a:schemeClr val="dk1"/>
                </a:solidFill>
                <a:latin typeface="Avenir"/>
                <a:ea typeface="Avenir"/>
                <a:cs typeface="Avenir"/>
                <a:sym typeface="Avenir"/>
              </a:rPr>
              <a:t>Optical data analysis + summary for nanocube project (Sample 1)</a:t>
            </a:r>
            <a:endParaRPr sz="2100">
              <a:solidFill>
                <a:schemeClr val="dk1"/>
              </a:solidFill>
              <a:latin typeface="Avenir"/>
              <a:ea typeface="Avenir"/>
              <a:cs typeface="Avenir"/>
              <a:sym typeface="Avenir"/>
            </a:endParaRPr>
          </a:p>
          <a:p>
            <a:pPr indent="-361950" lvl="0" marL="457200" rtl="0" algn="l">
              <a:lnSpc>
                <a:spcPct val="90000"/>
              </a:lnSpc>
              <a:spcBef>
                <a:spcPts val="0"/>
              </a:spcBef>
              <a:spcAft>
                <a:spcPts val="0"/>
              </a:spcAft>
              <a:buClr>
                <a:schemeClr val="dk1"/>
              </a:buClr>
              <a:buSzPts val="2100"/>
              <a:buFont typeface="Avenir"/>
              <a:buChar char="•"/>
            </a:pPr>
            <a:r>
              <a:rPr lang="en" sz="2100">
                <a:solidFill>
                  <a:schemeClr val="dk1"/>
                </a:solidFill>
                <a:latin typeface="Avenir"/>
                <a:ea typeface="Avenir"/>
                <a:cs typeface="Avenir"/>
                <a:sym typeface="Avenir"/>
              </a:rPr>
              <a:t>Noise reduction code using DMD algorithm</a:t>
            </a:r>
            <a:endParaRPr sz="2100">
              <a:solidFill>
                <a:schemeClr val="dk1"/>
              </a:solidFill>
              <a:latin typeface="Avenir"/>
              <a:ea typeface="Avenir"/>
              <a:cs typeface="Avenir"/>
              <a:sym typeface="Avenir"/>
            </a:endParaRPr>
          </a:p>
          <a:p>
            <a:pPr indent="-361950" lvl="0" marL="457200" rtl="0" algn="l">
              <a:lnSpc>
                <a:spcPct val="90000"/>
              </a:lnSpc>
              <a:spcBef>
                <a:spcPts val="0"/>
              </a:spcBef>
              <a:spcAft>
                <a:spcPts val="0"/>
              </a:spcAft>
              <a:buClr>
                <a:schemeClr val="dk1"/>
              </a:buClr>
              <a:buSzPts val="2100"/>
              <a:buFont typeface="Avenir"/>
              <a:buChar char="•"/>
            </a:pPr>
            <a:r>
              <a:rPr lang="en" sz="2100">
                <a:solidFill>
                  <a:schemeClr val="dk1"/>
                </a:solidFill>
                <a:latin typeface="Avenir"/>
                <a:ea typeface="Avenir"/>
                <a:cs typeface="Avenir"/>
                <a:sym typeface="Avenir"/>
              </a:rPr>
              <a:t>Lots of graphene exfoliation + practice transfers with graphene and HBn during slower weeks</a:t>
            </a:r>
            <a:endParaRPr sz="2100">
              <a:solidFill>
                <a:schemeClr val="dk1"/>
              </a:solidFill>
              <a:latin typeface="Avenir"/>
              <a:ea typeface="Avenir"/>
              <a:cs typeface="Avenir"/>
              <a:sym typeface="Aveni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6"/>
          <p:cNvPicPr preferRelativeResize="0"/>
          <p:nvPr/>
        </p:nvPicPr>
        <p:blipFill>
          <a:blip r:embed="rId3">
            <a:alphaModFix/>
          </a:blip>
          <a:stretch>
            <a:fillRect/>
          </a:stretch>
        </p:blipFill>
        <p:spPr>
          <a:xfrm>
            <a:off x="3128850" y="680300"/>
            <a:ext cx="5838500" cy="4267300"/>
          </a:xfrm>
          <a:prstGeom prst="rect">
            <a:avLst/>
          </a:prstGeom>
          <a:noFill/>
          <a:ln>
            <a:noFill/>
          </a:ln>
        </p:spPr>
      </p:pic>
      <p:pic>
        <p:nvPicPr>
          <p:cNvPr id="462" name="Google Shape;462;p56"/>
          <p:cNvPicPr preferRelativeResize="0"/>
          <p:nvPr/>
        </p:nvPicPr>
        <p:blipFill rotWithShape="1">
          <a:blip r:embed="rId4">
            <a:alphaModFix amt="52000"/>
          </a:blip>
          <a:srcRect b="0" l="0" r="0" t="0"/>
          <a:stretch/>
        </p:blipFill>
        <p:spPr>
          <a:xfrm rot="4">
            <a:off x="2865739" y="680304"/>
            <a:ext cx="6794722" cy="4979491"/>
          </a:xfrm>
          <a:prstGeom prst="rect">
            <a:avLst/>
          </a:prstGeom>
          <a:noFill/>
          <a:ln>
            <a:noFill/>
          </a:ln>
        </p:spPr>
      </p:pic>
      <p:sp>
        <p:nvSpPr>
          <p:cNvPr id="463" name="Google Shape;463;p56"/>
          <p:cNvSpPr txBox="1"/>
          <p:nvPr/>
        </p:nvSpPr>
        <p:spPr>
          <a:xfrm>
            <a:off x="305050" y="505500"/>
            <a:ext cx="2680200" cy="45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latin typeface="Avenir"/>
                <a:ea typeface="Avenir"/>
                <a:cs typeface="Avenir"/>
                <a:sym typeface="Avenir"/>
              </a:rPr>
              <a:t>Grey points - Cryo Au</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Blue points - Cryo Ag </a:t>
            </a:r>
            <a:endParaRPr sz="1100">
              <a:solidFill>
                <a:schemeClr val="lt2"/>
              </a:solidFill>
              <a:latin typeface="Avenir"/>
              <a:ea typeface="Avenir"/>
              <a:cs typeface="Avenir"/>
              <a:sym typeface="Avenir"/>
            </a:endParaRPr>
          </a:p>
          <a:p>
            <a:pPr indent="0" lvl="0" marL="0" rtl="0" algn="l">
              <a:spcBef>
                <a:spcPts val="0"/>
              </a:spcBef>
              <a:spcAft>
                <a:spcPts val="0"/>
              </a:spcAft>
              <a:buNone/>
            </a:pPr>
            <a:r>
              <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Ag — Au</a:t>
            </a:r>
            <a:endParaRPr sz="1100">
              <a:solidFill>
                <a:schemeClr val="lt2"/>
              </a:solidFill>
              <a:latin typeface="Avenir"/>
              <a:ea typeface="Avenir"/>
              <a:cs typeface="Avenir"/>
              <a:sym typeface="Avenir"/>
            </a:endParaRPr>
          </a:p>
          <a:p>
            <a:pPr indent="0" lvl="0" marL="0" rtl="0" algn="l">
              <a:spcBef>
                <a:spcPts val="0"/>
              </a:spcBef>
              <a:spcAft>
                <a:spcPts val="0"/>
              </a:spcAft>
              <a:buNone/>
            </a:pPr>
            <a:r>
              <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8 - new silver</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10 - 27</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17 - 21</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21 - 9</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22 - 6</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23 - new silver</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26 - 17</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29 - 33</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35 - 28</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36 - 29</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42 - new silver</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43 - 3</a:t>
            </a:r>
            <a:endParaRPr sz="1100">
              <a:solidFill>
                <a:schemeClr val="lt2"/>
              </a:solidFill>
              <a:latin typeface="Avenir"/>
              <a:ea typeface="Avenir"/>
              <a:cs typeface="Avenir"/>
              <a:sym typeface="Avenir"/>
            </a:endParaRPr>
          </a:p>
          <a:p>
            <a:pPr indent="0" lvl="0" marL="0" rtl="0" algn="l">
              <a:spcBef>
                <a:spcPts val="0"/>
              </a:spcBef>
              <a:spcAft>
                <a:spcPts val="0"/>
              </a:spcAft>
              <a:buNone/>
            </a:pPr>
            <a:r>
              <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9 - 40</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13 - 25</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20 - 11</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25 - 12</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27 - new silver</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31 - new silver</a:t>
            </a:r>
            <a:endParaRPr sz="1100">
              <a:solidFill>
                <a:schemeClr val="lt2"/>
              </a:solidFill>
              <a:latin typeface="Avenir"/>
              <a:ea typeface="Avenir"/>
              <a:cs typeface="Avenir"/>
              <a:sym typeface="Avenir"/>
            </a:endParaRPr>
          </a:p>
          <a:p>
            <a:pPr indent="0" lvl="0" marL="0" rtl="0" algn="l">
              <a:spcBef>
                <a:spcPts val="0"/>
              </a:spcBef>
              <a:spcAft>
                <a:spcPts val="0"/>
              </a:spcAft>
              <a:buNone/>
            </a:pPr>
            <a:r>
              <a:rPr lang="en" sz="1100">
                <a:solidFill>
                  <a:schemeClr val="lt2"/>
                </a:solidFill>
                <a:latin typeface="Avenir"/>
                <a:ea typeface="Avenir"/>
                <a:cs typeface="Avenir"/>
                <a:sym typeface="Avenir"/>
              </a:rPr>
              <a:t>33 - 5</a:t>
            </a:r>
            <a:endParaRPr sz="1100">
              <a:solidFill>
                <a:schemeClr val="lt2"/>
              </a:solidFill>
              <a:latin typeface="Avenir"/>
              <a:ea typeface="Avenir"/>
              <a:cs typeface="Avenir"/>
              <a:sym typeface="Avenir"/>
            </a:endParaRPr>
          </a:p>
          <a:p>
            <a:pPr indent="0" lvl="0" marL="0" rtl="0" algn="l">
              <a:spcBef>
                <a:spcPts val="0"/>
              </a:spcBef>
              <a:spcAft>
                <a:spcPts val="0"/>
              </a:spcAft>
              <a:buNone/>
            </a:pPr>
            <a:r>
              <a:t/>
            </a:r>
            <a:endParaRPr>
              <a:solidFill>
                <a:schemeClr val="lt2"/>
              </a:solidFill>
              <a:latin typeface="Avenir"/>
              <a:ea typeface="Avenir"/>
              <a:cs typeface="Avenir"/>
              <a:sym typeface="Aveni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7"/>
          <p:cNvSpPr txBox="1"/>
          <p:nvPr>
            <p:ph type="title"/>
          </p:nvPr>
        </p:nvSpPr>
        <p:spPr>
          <a:xfrm>
            <a:off x="311700" y="445025"/>
            <a:ext cx="8520600" cy="572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t>Cryogenic mAgNC cleaned</a:t>
            </a:r>
            <a:endParaRPr/>
          </a:p>
        </p:txBody>
      </p:sp>
      <p:pic>
        <p:nvPicPr>
          <p:cNvPr id="469" name="Google Shape;469;p57"/>
          <p:cNvPicPr preferRelativeResize="0"/>
          <p:nvPr/>
        </p:nvPicPr>
        <p:blipFill>
          <a:blip r:embed="rId3">
            <a:alphaModFix/>
          </a:blip>
          <a:stretch>
            <a:fillRect/>
          </a:stretch>
        </p:blipFill>
        <p:spPr>
          <a:xfrm>
            <a:off x="1278025" y="1248300"/>
            <a:ext cx="6783140" cy="3820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58"/>
          <p:cNvPicPr preferRelativeResize="0"/>
          <p:nvPr/>
        </p:nvPicPr>
        <p:blipFill>
          <a:blip r:embed="rId3">
            <a:alphaModFix/>
          </a:blip>
          <a:stretch>
            <a:fillRect/>
          </a:stretch>
        </p:blipFill>
        <p:spPr>
          <a:xfrm>
            <a:off x="152400" y="152400"/>
            <a:ext cx="6172200" cy="4838700"/>
          </a:xfrm>
          <a:prstGeom prst="rect">
            <a:avLst/>
          </a:prstGeom>
          <a:noFill/>
          <a:ln>
            <a:noFill/>
          </a:ln>
        </p:spPr>
      </p:pic>
      <p:pic>
        <p:nvPicPr>
          <p:cNvPr id="475" name="Google Shape;475;p58"/>
          <p:cNvPicPr preferRelativeResize="0"/>
          <p:nvPr/>
        </p:nvPicPr>
        <p:blipFill>
          <a:blip r:embed="rId4">
            <a:alphaModFix/>
          </a:blip>
          <a:stretch>
            <a:fillRect/>
          </a:stretch>
        </p:blipFill>
        <p:spPr>
          <a:xfrm>
            <a:off x="5123950" y="218012"/>
            <a:ext cx="3670800" cy="2986913"/>
          </a:xfrm>
          <a:prstGeom prst="rect">
            <a:avLst/>
          </a:prstGeom>
          <a:noFill/>
          <a:ln>
            <a:noFill/>
          </a:ln>
        </p:spPr>
      </p:pic>
      <p:pic>
        <p:nvPicPr>
          <p:cNvPr id="476" name="Google Shape;476;p58"/>
          <p:cNvPicPr preferRelativeResize="0"/>
          <p:nvPr/>
        </p:nvPicPr>
        <p:blipFill>
          <a:blip r:embed="rId5">
            <a:alphaModFix/>
          </a:blip>
          <a:stretch>
            <a:fillRect/>
          </a:stretch>
        </p:blipFill>
        <p:spPr>
          <a:xfrm>
            <a:off x="152400" y="2292950"/>
            <a:ext cx="3363451" cy="2698150"/>
          </a:xfrm>
          <a:prstGeom prst="rect">
            <a:avLst/>
          </a:prstGeom>
          <a:noFill/>
          <a:ln>
            <a:noFill/>
          </a:ln>
        </p:spPr>
      </p:pic>
      <p:pic>
        <p:nvPicPr>
          <p:cNvPr id="477" name="Google Shape;477;p58"/>
          <p:cNvPicPr preferRelativeResize="0"/>
          <p:nvPr/>
        </p:nvPicPr>
        <p:blipFill>
          <a:blip r:embed="rId6">
            <a:alphaModFix/>
          </a:blip>
          <a:stretch>
            <a:fillRect/>
          </a:stretch>
        </p:blipFill>
        <p:spPr>
          <a:xfrm>
            <a:off x="6477000" y="3357325"/>
            <a:ext cx="2032494" cy="1633775"/>
          </a:xfrm>
          <a:prstGeom prst="rect">
            <a:avLst/>
          </a:prstGeom>
          <a:noFill/>
          <a:ln>
            <a:noFill/>
          </a:ln>
        </p:spPr>
      </p:pic>
      <p:pic>
        <p:nvPicPr>
          <p:cNvPr id="478" name="Google Shape;478;p58"/>
          <p:cNvPicPr preferRelativeResize="0"/>
          <p:nvPr/>
        </p:nvPicPr>
        <p:blipFill>
          <a:blip r:embed="rId7">
            <a:alphaModFix/>
          </a:blip>
          <a:stretch>
            <a:fillRect/>
          </a:stretch>
        </p:blipFill>
        <p:spPr>
          <a:xfrm>
            <a:off x="2153721" y="1793453"/>
            <a:ext cx="4170875" cy="33500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4"/>
          <p:cNvPicPr preferRelativeResize="0"/>
          <p:nvPr/>
        </p:nvPicPr>
        <p:blipFill rotWithShape="1">
          <a:blip r:embed="rId3">
            <a:alphaModFix/>
          </a:blip>
          <a:srcRect b="22867" l="0" r="55128" t="19094"/>
          <a:stretch/>
        </p:blipFill>
        <p:spPr>
          <a:xfrm>
            <a:off x="2580150" y="1237438"/>
            <a:ext cx="3646474" cy="3201525"/>
          </a:xfrm>
          <a:prstGeom prst="rect">
            <a:avLst/>
          </a:prstGeom>
          <a:noFill/>
          <a:ln>
            <a:noFill/>
          </a:ln>
        </p:spPr>
      </p:pic>
      <p:sp>
        <p:nvSpPr>
          <p:cNvPr id="95" name="Google Shape;95;p14"/>
          <p:cNvSpPr txBox="1"/>
          <p:nvPr>
            <p:ph idx="1" type="body"/>
          </p:nvPr>
        </p:nvSpPr>
        <p:spPr>
          <a:xfrm>
            <a:off x="607525" y="1609325"/>
            <a:ext cx="2286300" cy="780300"/>
          </a:xfrm>
          <a:prstGeom prst="rect">
            <a:avLst/>
          </a:prstGeom>
        </p:spPr>
        <p:txBody>
          <a:bodyPr anchorCtr="0" anchor="t" bIns="45700" lIns="91425" spcFirstLastPara="1" rIns="91425" wrap="square" tIns="45700">
            <a:normAutofit fontScale="55000"/>
          </a:bodyPr>
          <a:lstStyle/>
          <a:p>
            <a:pPr indent="0" lvl="0" marL="0" rtl="0" algn="ctr">
              <a:spcBef>
                <a:spcPts val="640"/>
              </a:spcBef>
              <a:spcAft>
                <a:spcPts val="0"/>
              </a:spcAft>
              <a:buNone/>
            </a:pPr>
            <a:r>
              <a:rPr lang="en">
                <a:solidFill>
                  <a:schemeClr val="dk1"/>
                </a:solidFill>
                <a:latin typeface="Avenir"/>
                <a:ea typeface="Avenir"/>
                <a:cs typeface="Avenir"/>
                <a:sym typeface="Avenir"/>
              </a:rPr>
              <a:t>coupled resonantly</a:t>
            </a:r>
            <a:endParaRPr>
              <a:solidFill>
                <a:schemeClr val="dk1"/>
              </a:solidFill>
              <a:latin typeface="Avenir"/>
              <a:ea typeface="Avenir"/>
              <a:cs typeface="Avenir"/>
              <a:sym typeface="Avenir"/>
            </a:endParaRPr>
          </a:p>
          <a:p>
            <a:pPr indent="0" lvl="0" marL="0" rtl="0" algn="ctr">
              <a:spcBef>
                <a:spcPts val="640"/>
              </a:spcBef>
              <a:spcAft>
                <a:spcPts val="0"/>
              </a:spcAft>
              <a:buNone/>
            </a:pPr>
            <a:r>
              <a:rPr lang="en">
                <a:solidFill>
                  <a:schemeClr val="dk1"/>
                </a:solidFill>
                <a:latin typeface="Avenir"/>
                <a:ea typeface="Avenir"/>
                <a:cs typeface="Avenir"/>
                <a:sym typeface="Avenir"/>
              </a:rPr>
              <a:t>exchange  photons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p:txBody>
      </p:sp>
      <p:cxnSp>
        <p:nvCxnSpPr>
          <p:cNvPr id="96" name="Google Shape;96;p14"/>
          <p:cNvCxnSpPr/>
          <p:nvPr/>
        </p:nvCxnSpPr>
        <p:spPr>
          <a:xfrm rot="10800000">
            <a:off x="3341800" y="2243075"/>
            <a:ext cx="1760100" cy="520800"/>
          </a:xfrm>
          <a:prstGeom prst="straightConnector1">
            <a:avLst/>
          </a:prstGeom>
          <a:noFill/>
          <a:ln cap="flat" cmpd="sng" w="9525">
            <a:solidFill>
              <a:schemeClr val="lt2"/>
            </a:solidFill>
            <a:prstDash val="solid"/>
            <a:round/>
            <a:headEnd len="med" w="med" type="none"/>
            <a:tailEnd len="med" w="med" type="triangle"/>
          </a:ln>
        </p:spPr>
      </p:cxnSp>
      <p:cxnSp>
        <p:nvCxnSpPr>
          <p:cNvPr id="97" name="Google Shape;97;p14"/>
          <p:cNvCxnSpPr/>
          <p:nvPr/>
        </p:nvCxnSpPr>
        <p:spPr>
          <a:xfrm rot="10800000">
            <a:off x="3003575" y="2389625"/>
            <a:ext cx="151800" cy="227700"/>
          </a:xfrm>
          <a:prstGeom prst="straightConnector1">
            <a:avLst/>
          </a:prstGeom>
          <a:noFill/>
          <a:ln cap="flat" cmpd="sng" w="9525">
            <a:solidFill>
              <a:schemeClr val="lt2"/>
            </a:solidFill>
            <a:prstDash val="solid"/>
            <a:round/>
            <a:headEnd len="med" w="med" type="none"/>
            <a:tailEnd len="med" w="med" type="triangle"/>
          </a:ln>
        </p:spPr>
      </p:cxnSp>
      <p:sp>
        <p:nvSpPr>
          <p:cNvPr id="98" name="Google Shape;98;p14"/>
          <p:cNvSpPr/>
          <p:nvPr/>
        </p:nvSpPr>
        <p:spPr>
          <a:xfrm>
            <a:off x="460975" y="1609325"/>
            <a:ext cx="2579400" cy="780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4"/>
          <p:cNvSpPr txBox="1"/>
          <p:nvPr/>
        </p:nvSpPr>
        <p:spPr>
          <a:xfrm>
            <a:off x="6659125" y="2571738"/>
            <a:ext cx="23787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nir"/>
                <a:ea typeface="Avenir"/>
                <a:cs typeface="Avenir"/>
                <a:sym typeface="Avenir"/>
              </a:rPr>
              <a:t>contains plasmonic resonances</a:t>
            </a:r>
            <a:endParaRPr>
              <a:solidFill>
                <a:schemeClr val="dk1"/>
              </a:solidFill>
            </a:endParaRPr>
          </a:p>
        </p:txBody>
      </p:sp>
      <p:cxnSp>
        <p:nvCxnSpPr>
          <p:cNvPr id="100" name="Google Shape;100;p14"/>
          <p:cNvCxnSpPr/>
          <p:nvPr/>
        </p:nvCxnSpPr>
        <p:spPr>
          <a:xfrm>
            <a:off x="6049075" y="2931000"/>
            <a:ext cx="509700" cy="61800"/>
          </a:xfrm>
          <a:prstGeom prst="straightConnector1">
            <a:avLst/>
          </a:prstGeom>
          <a:noFill/>
          <a:ln cap="flat" cmpd="sng" w="9525">
            <a:solidFill>
              <a:schemeClr val="lt2"/>
            </a:solidFill>
            <a:prstDash val="solid"/>
            <a:round/>
            <a:headEnd len="med" w="med" type="none"/>
            <a:tailEnd len="med" w="med" type="triangle"/>
          </a:ln>
        </p:spPr>
      </p:cxnSp>
      <p:sp>
        <p:nvSpPr>
          <p:cNvPr id="101" name="Google Shape;101;p14"/>
          <p:cNvSpPr/>
          <p:nvPr/>
        </p:nvSpPr>
        <p:spPr>
          <a:xfrm>
            <a:off x="6608875" y="2546838"/>
            <a:ext cx="2479200" cy="780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4"/>
          <p:cNvSpPr txBox="1"/>
          <p:nvPr/>
        </p:nvSpPr>
        <p:spPr>
          <a:xfrm>
            <a:off x="6049075" y="1144700"/>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nir"/>
                <a:ea typeface="Avenir"/>
                <a:cs typeface="Avenir"/>
                <a:sym typeface="Avenir"/>
              </a:rPr>
              <a:t>enhanced photon emissions </a:t>
            </a:r>
            <a:r>
              <a:rPr lang="en" sz="1800">
                <a:solidFill>
                  <a:schemeClr val="dk1"/>
                </a:solidFill>
                <a:latin typeface="Avenir"/>
                <a:ea typeface="Avenir"/>
                <a:cs typeface="Avenir"/>
                <a:sym typeface="Avenir"/>
              </a:rPr>
              <a:t>into free space</a:t>
            </a:r>
            <a:endParaRPr>
              <a:solidFill>
                <a:schemeClr val="dk1"/>
              </a:solidFill>
            </a:endParaRPr>
          </a:p>
        </p:txBody>
      </p:sp>
      <p:sp>
        <p:nvSpPr>
          <p:cNvPr id="103" name="Google Shape;103;p14"/>
          <p:cNvSpPr txBox="1"/>
          <p:nvPr/>
        </p:nvSpPr>
        <p:spPr>
          <a:xfrm>
            <a:off x="144150" y="3814875"/>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nir"/>
                <a:ea typeface="Avenir"/>
                <a:cs typeface="Avenir"/>
                <a:sym typeface="Avenir"/>
              </a:rPr>
              <a:t>emits into the plasmonic cavity </a:t>
            </a:r>
            <a:endParaRPr>
              <a:solidFill>
                <a:schemeClr val="dk1"/>
              </a:solidFill>
            </a:endParaRPr>
          </a:p>
        </p:txBody>
      </p:sp>
      <p:sp>
        <p:nvSpPr>
          <p:cNvPr id="104" name="Google Shape;104;p14"/>
          <p:cNvSpPr/>
          <p:nvPr/>
        </p:nvSpPr>
        <p:spPr>
          <a:xfrm>
            <a:off x="6049075" y="1057688"/>
            <a:ext cx="3000000" cy="954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5" name="Google Shape;105;p14"/>
          <p:cNvCxnSpPr/>
          <p:nvPr/>
        </p:nvCxnSpPr>
        <p:spPr>
          <a:xfrm flipH="1" rot="10800000">
            <a:off x="5735740" y="1924992"/>
            <a:ext cx="660000" cy="809100"/>
          </a:xfrm>
          <a:prstGeom prst="straightConnector1">
            <a:avLst/>
          </a:prstGeom>
          <a:noFill/>
          <a:ln cap="flat" cmpd="sng" w="9525">
            <a:solidFill>
              <a:schemeClr val="lt2"/>
            </a:solidFill>
            <a:prstDash val="solid"/>
            <a:round/>
            <a:headEnd len="med" w="med" type="none"/>
            <a:tailEnd len="med" w="med" type="triangle"/>
          </a:ln>
        </p:spPr>
      </p:cxnSp>
      <p:sp>
        <p:nvSpPr>
          <p:cNvPr id="106" name="Google Shape;106;p14"/>
          <p:cNvSpPr/>
          <p:nvPr/>
        </p:nvSpPr>
        <p:spPr>
          <a:xfrm>
            <a:off x="144150" y="3727875"/>
            <a:ext cx="3000000" cy="8799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7" name="Google Shape;107;p14"/>
          <p:cNvCxnSpPr/>
          <p:nvPr/>
        </p:nvCxnSpPr>
        <p:spPr>
          <a:xfrm flipH="1">
            <a:off x="2260175" y="3269400"/>
            <a:ext cx="339900" cy="355200"/>
          </a:xfrm>
          <a:prstGeom prst="straightConnector1">
            <a:avLst/>
          </a:prstGeom>
          <a:noFill/>
          <a:ln cap="flat" cmpd="sng" w="9525">
            <a:solidFill>
              <a:schemeClr val="lt2"/>
            </a:solidFill>
            <a:prstDash val="solid"/>
            <a:round/>
            <a:headEnd len="med" w="med" type="none"/>
            <a:tailEnd len="med" w="med" type="triangle"/>
          </a:ln>
        </p:spPr>
      </p:cxnSp>
      <p:sp>
        <p:nvSpPr>
          <p:cNvPr id="108" name="Google Shape;108;p14"/>
          <p:cNvSpPr txBox="1"/>
          <p:nvPr/>
        </p:nvSpPr>
        <p:spPr>
          <a:xfrm>
            <a:off x="5735750" y="3949000"/>
            <a:ext cx="3000000" cy="647700"/>
          </a:xfrm>
          <a:prstGeom prst="rect">
            <a:avLst/>
          </a:prstGeom>
          <a:noFill/>
          <a:ln>
            <a:noFill/>
          </a:ln>
        </p:spPr>
        <p:txBody>
          <a:bodyPr anchorCtr="0" anchor="t" bIns="91425" lIns="91425" spcFirstLastPara="1" rIns="91425" wrap="square" tIns="91425">
            <a:spAutoFit/>
          </a:bodyPr>
          <a:lstStyle/>
          <a:p>
            <a:pPr indent="0" lvl="0" marL="0" rtl="0" algn="ctr">
              <a:spcBef>
                <a:spcPts val="1232"/>
              </a:spcBef>
              <a:spcAft>
                <a:spcPts val="0"/>
              </a:spcAft>
              <a:buNone/>
            </a:pPr>
            <a:r>
              <a:rPr lang="en" sz="1504">
                <a:solidFill>
                  <a:schemeClr val="dk1"/>
                </a:solidFill>
                <a:latin typeface="Avenir"/>
                <a:ea typeface="Avenir"/>
                <a:cs typeface="Avenir"/>
                <a:sym typeface="Avenir"/>
              </a:rPr>
              <a:t>focuses the emission fields into a mode volume</a:t>
            </a:r>
            <a:endParaRPr>
              <a:latin typeface="Avenir"/>
              <a:ea typeface="Avenir"/>
              <a:cs typeface="Avenir"/>
              <a:sym typeface="Avenir"/>
            </a:endParaRPr>
          </a:p>
        </p:txBody>
      </p:sp>
      <p:sp>
        <p:nvSpPr>
          <p:cNvPr id="109" name="Google Shape;109;p14"/>
          <p:cNvSpPr/>
          <p:nvPr/>
        </p:nvSpPr>
        <p:spPr>
          <a:xfrm>
            <a:off x="5735750" y="3727875"/>
            <a:ext cx="3000000" cy="954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0" name="Google Shape;110;p14"/>
          <p:cNvCxnSpPr/>
          <p:nvPr/>
        </p:nvCxnSpPr>
        <p:spPr>
          <a:xfrm>
            <a:off x="5797375" y="3114925"/>
            <a:ext cx="339900" cy="478800"/>
          </a:xfrm>
          <a:prstGeom prst="straightConnector1">
            <a:avLst/>
          </a:prstGeom>
          <a:noFill/>
          <a:ln cap="flat" cmpd="sng" w="9525">
            <a:solidFill>
              <a:schemeClr val="lt2"/>
            </a:solidFill>
            <a:prstDash val="solid"/>
            <a:round/>
            <a:headEnd len="med" w="med" type="none"/>
            <a:tailEnd len="med" w="med" type="triangle"/>
          </a:ln>
        </p:spPr>
      </p:cxnSp>
      <p:sp>
        <p:nvSpPr>
          <p:cNvPr id="111" name="Google Shape;111;p14"/>
          <p:cNvSpPr txBox="1"/>
          <p:nvPr>
            <p:ph type="title"/>
          </p:nvPr>
        </p:nvSpPr>
        <p:spPr>
          <a:xfrm>
            <a:off x="311700" y="500775"/>
            <a:ext cx="8520600" cy="431100"/>
          </a:xfrm>
          <a:prstGeom prst="rect">
            <a:avLst/>
          </a:prstGeom>
          <a:solidFill>
            <a:srgbClr val="ED7A4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640"/>
              </a:spcBef>
              <a:spcAft>
                <a:spcPts val="0"/>
              </a:spcAft>
              <a:buNone/>
            </a:pPr>
            <a:r>
              <a:rPr lang="en" sz="2160">
                <a:solidFill>
                  <a:srgbClr val="F3F3F3"/>
                </a:solidFill>
                <a:latin typeface="Avenir"/>
                <a:ea typeface="Avenir"/>
                <a:cs typeface="Avenir"/>
                <a:sym typeface="Avenir"/>
              </a:rPr>
              <a:t>What is the interplay between quantum emitters and cavities?</a:t>
            </a:r>
            <a:endParaRPr sz="2160">
              <a:solidFill>
                <a:srgbClr val="F3F3F3"/>
              </a:solidFill>
              <a:latin typeface="Avenir"/>
              <a:ea typeface="Avenir"/>
              <a:cs typeface="Avenir"/>
              <a:sym typeface="Aveni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59"/>
          <p:cNvPicPr preferRelativeResize="0"/>
          <p:nvPr/>
        </p:nvPicPr>
        <p:blipFill>
          <a:blip r:embed="rId3">
            <a:alphaModFix/>
          </a:blip>
          <a:stretch>
            <a:fillRect/>
          </a:stretch>
        </p:blipFill>
        <p:spPr>
          <a:xfrm>
            <a:off x="152400" y="152400"/>
            <a:ext cx="6172200" cy="4724400"/>
          </a:xfrm>
          <a:prstGeom prst="rect">
            <a:avLst/>
          </a:prstGeom>
          <a:noFill/>
          <a:ln>
            <a:noFill/>
          </a:ln>
        </p:spPr>
      </p:pic>
      <p:pic>
        <p:nvPicPr>
          <p:cNvPr id="484" name="Google Shape;484;p59"/>
          <p:cNvPicPr preferRelativeResize="0"/>
          <p:nvPr/>
        </p:nvPicPr>
        <p:blipFill>
          <a:blip r:embed="rId4">
            <a:alphaModFix/>
          </a:blip>
          <a:stretch>
            <a:fillRect/>
          </a:stretch>
        </p:blipFill>
        <p:spPr>
          <a:xfrm>
            <a:off x="6477000" y="152400"/>
            <a:ext cx="2514600" cy="190604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60"/>
          <p:cNvPicPr preferRelativeResize="0"/>
          <p:nvPr/>
        </p:nvPicPr>
        <p:blipFill>
          <a:blip r:embed="rId3">
            <a:alphaModFix/>
          </a:blip>
          <a:stretch>
            <a:fillRect/>
          </a:stretch>
        </p:blipFill>
        <p:spPr>
          <a:xfrm>
            <a:off x="152400" y="152400"/>
            <a:ext cx="5981700" cy="4752975"/>
          </a:xfrm>
          <a:prstGeom prst="rect">
            <a:avLst/>
          </a:prstGeom>
          <a:noFill/>
          <a:ln>
            <a:noFill/>
          </a:ln>
        </p:spPr>
      </p:pic>
      <p:pic>
        <p:nvPicPr>
          <p:cNvPr id="490" name="Google Shape;490;p60"/>
          <p:cNvPicPr preferRelativeResize="0"/>
          <p:nvPr/>
        </p:nvPicPr>
        <p:blipFill>
          <a:blip r:embed="rId4">
            <a:alphaModFix/>
          </a:blip>
          <a:stretch>
            <a:fillRect/>
          </a:stretch>
        </p:blipFill>
        <p:spPr>
          <a:xfrm>
            <a:off x="6286500" y="152400"/>
            <a:ext cx="2705101" cy="21091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61"/>
          <p:cNvPicPr preferRelativeResize="0"/>
          <p:nvPr/>
        </p:nvPicPr>
        <p:blipFill>
          <a:blip r:embed="rId3">
            <a:alphaModFix/>
          </a:blip>
          <a:stretch>
            <a:fillRect/>
          </a:stretch>
        </p:blipFill>
        <p:spPr>
          <a:xfrm>
            <a:off x="152400" y="152400"/>
            <a:ext cx="6226473" cy="4838701"/>
          </a:xfrm>
          <a:prstGeom prst="rect">
            <a:avLst/>
          </a:prstGeom>
          <a:noFill/>
          <a:ln>
            <a:noFill/>
          </a:ln>
        </p:spPr>
      </p:pic>
      <p:pic>
        <p:nvPicPr>
          <p:cNvPr id="496" name="Google Shape;496;p61"/>
          <p:cNvPicPr preferRelativeResize="0"/>
          <p:nvPr/>
        </p:nvPicPr>
        <p:blipFill>
          <a:blip r:embed="rId4">
            <a:alphaModFix/>
          </a:blip>
          <a:stretch>
            <a:fillRect/>
          </a:stretch>
        </p:blipFill>
        <p:spPr>
          <a:xfrm>
            <a:off x="6531273" y="152400"/>
            <a:ext cx="2460326" cy="186809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62"/>
          <p:cNvPicPr preferRelativeResize="0"/>
          <p:nvPr/>
        </p:nvPicPr>
        <p:blipFill rotWithShape="1">
          <a:blip r:embed="rId3">
            <a:alphaModFix/>
          </a:blip>
          <a:srcRect b="0" l="3100" r="0" t="0"/>
          <a:stretch/>
        </p:blipFill>
        <p:spPr>
          <a:xfrm>
            <a:off x="154625" y="745825"/>
            <a:ext cx="4724625" cy="3781400"/>
          </a:xfrm>
          <a:prstGeom prst="rect">
            <a:avLst/>
          </a:prstGeom>
          <a:noFill/>
          <a:ln>
            <a:noFill/>
          </a:ln>
        </p:spPr>
      </p:pic>
      <p:pic>
        <p:nvPicPr>
          <p:cNvPr id="502" name="Google Shape;502;p62"/>
          <p:cNvPicPr preferRelativeResize="0"/>
          <p:nvPr/>
        </p:nvPicPr>
        <p:blipFill>
          <a:blip r:embed="rId4">
            <a:alphaModFix/>
          </a:blip>
          <a:stretch>
            <a:fillRect/>
          </a:stretch>
        </p:blipFill>
        <p:spPr>
          <a:xfrm>
            <a:off x="4783750" y="988113"/>
            <a:ext cx="4030475" cy="316726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63"/>
          <p:cNvPicPr preferRelativeResize="0"/>
          <p:nvPr/>
        </p:nvPicPr>
        <p:blipFill>
          <a:blip r:embed="rId3">
            <a:alphaModFix/>
          </a:blip>
          <a:stretch>
            <a:fillRect/>
          </a:stretch>
        </p:blipFill>
        <p:spPr>
          <a:xfrm>
            <a:off x="152400" y="152400"/>
            <a:ext cx="6200775" cy="4752975"/>
          </a:xfrm>
          <a:prstGeom prst="rect">
            <a:avLst/>
          </a:prstGeom>
          <a:noFill/>
          <a:ln>
            <a:noFill/>
          </a:ln>
        </p:spPr>
      </p:pic>
      <p:pic>
        <p:nvPicPr>
          <p:cNvPr id="508" name="Google Shape;508;p63"/>
          <p:cNvPicPr preferRelativeResize="0"/>
          <p:nvPr/>
        </p:nvPicPr>
        <p:blipFill>
          <a:blip r:embed="rId4">
            <a:alphaModFix/>
          </a:blip>
          <a:stretch>
            <a:fillRect/>
          </a:stretch>
        </p:blipFill>
        <p:spPr>
          <a:xfrm>
            <a:off x="6505575" y="152400"/>
            <a:ext cx="2486025" cy="197043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64"/>
          <p:cNvPicPr preferRelativeResize="0"/>
          <p:nvPr/>
        </p:nvPicPr>
        <p:blipFill>
          <a:blip r:embed="rId3">
            <a:alphaModFix/>
          </a:blip>
          <a:stretch>
            <a:fillRect/>
          </a:stretch>
        </p:blipFill>
        <p:spPr>
          <a:xfrm>
            <a:off x="393425" y="988585"/>
            <a:ext cx="4454475" cy="3479850"/>
          </a:xfrm>
          <a:prstGeom prst="rect">
            <a:avLst/>
          </a:prstGeom>
          <a:noFill/>
          <a:ln>
            <a:noFill/>
          </a:ln>
        </p:spPr>
      </p:pic>
      <p:pic>
        <p:nvPicPr>
          <p:cNvPr id="514" name="Google Shape;514;p64"/>
          <p:cNvPicPr preferRelativeResize="0"/>
          <p:nvPr/>
        </p:nvPicPr>
        <p:blipFill>
          <a:blip r:embed="rId4">
            <a:alphaModFix/>
          </a:blip>
          <a:stretch>
            <a:fillRect/>
          </a:stretch>
        </p:blipFill>
        <p:spPr>
          <a:xfrm>
            <a:off x="5000300" y="152400"/>
            <a:ext cx="3991300" cy="3166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65"/>
          <p:cNvPicPr preferRelativeResize="0"/>
          <p:nvPr/>
        </p:nvPicPr>
        <p:blipFill>
          <a:blip r:embed="rId3">
            <a:alphaModFix/>
          </a:blip>
          <a:stretch>
            <a:fillRect/>
          </a:stretch>
        </p:blipFill>
        <p:spPr>
          <a:xfrm>
            <a:off x="152400" y="152400"/>
            <a:ext cx="6382565" cy="4838700"/>
          </a:xfrm>
          <a:prstGeom prst="rect">
            <a:avLst/>
          </a:prstGeom>
          <a:noFill/>
          <a:ln>
            <a:noFill/>
          </a:ln>
        </p:spPr>
      </p:pic>
      <p:pic>
        <p:nvPicPr>
          <p:cNvPr id="520" name="Google Shape;520;p65"/>
          <p:cNvPicPr preferRelativeResize="0"/>
          <p:nvPr/>
        </p:nvPicPr>
        <p:blipFill>
          <a:blip r:embed="rId4">
            <a:alphaModFix/>
          </a:blip>
          <a:stretch>
            <a:fillRect/>
          </a:stretch>
        </p:blipFill>
        <p:spPr>
          <a:xfrm>
            <a:off x="6687365" y="152400"/>
            <a:ext cx="2304235" cy="179532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6"/>
          <p:cNvPicPr preferRelativeResize="0"/>
          <p:nvPr/>
        </p:nvPicPr>
        <p:blipFill>
          <a:blip r:embed="rId3">
            <a:alphaModFix/>
          </a:blip>
          <a:stretch>
            <a:fillRect/>
          </a:stretch>
        </p:blipFill>
        <p:spPr>
          <a:xfrm>
            <a:off x="152400" y="152400"/>
            <a:ext cx="5829300" cy="4800600"/>
          </a:xfrm>
          <a:prstGeom prst="rect">
            <a:avLst/>
          </a:prstGeom>
          <a:noFill/>
          <a:ln>
            <a:noFill/>
          </a:ln>
        </p:spPr>
      </p:pic>
      <p:pic>
        <p:nvPicPr>
          <p:cNvPr id="526" name="Google Shape;526;p66"/>
          <p:cNvPicPr preferRelativeResize="0"/>
          <p:nvPr/>
        </p:nvPicPr>
        <p:blipFill>
          <a:blip r:embed="rId4">
            <a:alphaModFix/>
          </a:blip>
          <a:stretch>
            <a:fillRect/>
          </a:stretch>
        </p:blipFill>
        <p:spPr>
          <a:xfrm>
            <a:off x="6134100" y="152400"/>
            <a:ext cx="2857500" cy="228688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7"/>
          <p:cNvPicPr preferRelativeResize="0"/>
          <p:nvPr/>
        </p:nvPicPr>
        <p:blipFill>
          <a:blip r:embed="rId3">
            <a:alphaModFix/>
          </a:blip>
          <a:stretch>
            <a:fillRect/>
          </a:stretch>
        </p:blipFill>
        <p:spPr>
          <a:xfrm>
            <a:off x="152400" y="152400"/>
            <a:ext cx="6067425" cy="4752975"/>
          </a:xfrm>
          <a:prstGeom prst="rect">
            <a:avLst/>
          </a:prstGeom>
          <a:noFill/>
          <a:ln>
            <a:noFill/>
          </a:ln>
        </p:spPr>
      </p:pic>
      <p:pic>
        <p:nvPicPr>
          <p:cNvPr id="532" name="Google Shape;532;p67"/>
          <p:cNvPicPr preferRelativeResize="0"/>
          <p:nvPr/>
        </p:nvPicPr>
        <p:blipFill>
          <a:blip r:embed="rId4">
            <a:alphaModFix/>
          </a:blip>
          <a:stretch>
            <a:fillRect/>
          </a:stretch>
        </p:blipFill>
        <p:spPr>
          <a:xfrm>
            <a:off x="6372225" y="152400"/>
            <a:ext cx="2619375" cy="205184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68"/>
          <p:cNvPicPr preferRelativeResize="0"/>
          <p:nvPr/>
        </p:nvPicPr>
        <p:blipFill>
          <a:blip r:embed="rId3">
            <a:alphaModFix/>
          </a:blip>
          <a:stretch>
            <a:fillRect/>
          </a:stretch>
        </p:blipFill>
        <p:spPr>
          <a:xfrm>
            <a:off x="152400" y="152400"/>
            <a:ext cx="5767804" cy="4838700"/>
          </a:xfrm>
          <a:prstGeom prst="rect">
            <a:avLst/>
          </a:prstGeom>
          <a:noFill/>
          <a:ln>
            <a:noFill/>
          </a:ln>
        </p:spPr>
      </p:pic>
      <p:pic>
        <p:nvPicPr>
          <p:cNvPr id="538" name="Google Shape;538;p68"/>
          <p:cNvPicPr preferRelativeResize="0"/>
          <p:nvPr/>
        </p:nvPicPr>
        <p:blipFill>
          <a:blip r:embed="rId4">
            <a:alphaModFix/>
          </a:blip>
          <a:stretch>
            <a:fillRect/>
          </a:stretch>
        </p:blipFill>
        <p:spPr>
          <a:xfrm>
            <a:off x="6072604" y="152400"/>
            <a:ext cx="2918996" cy="22553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5"/>
          <p:cNvSpPr txBox="1"/>
          <p:nvPr/>
        </p:nvSpPr>
        <p:spPr>
          <a:xfrm>
            <a:off x="411700" y="691100"/>
            <a:ext cx="8488500" cy="3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2"/>
                </a:solidFill>
                <a:latin typeface="Avenir"/>
                <a:ea typeface="Avenir"/>
                <a:cs typeface="Avenir"/>
                <a:sym typeface="Avenir"/>
              </a:rPr>
              <a:t>Cavities can impact emitters in a few ways:</a:t>
            </a:r>
            <a:endParaRPr>
              <a:solidFill>
                <a:schemeClr val="lt2"/>
              </a:solidFill>
              <a:latin typeface="Avenir"/>
              <a:ea typeface="Avenir"/>
              <a:cs typeface="Avenir"/>
              <a:sym typeface="Avenir"/>
            </a:endParaRPr>
          </a:p>
          <a:p>
            <a:pPr indent="-317500" lvl="0" marL="457200" rtl="0" algn="l">
              <a:lnSpc>
                <a:spcPct val="115000"/>
              </a:lnSpc>
              <a:spcBef>
                <a:spcPts val="1200"/>
              </a:spcBef>
              <a:spcAft>
                <a:spcPts val="0"/>
              </a:spcAft>
              <a:buClr>
                <a:schemeClr val="lt2"/>
              </a:buClr>
              <a:buSzPts val="1400"/>
              <a:buFont typeface="Avenir"/>
              <a:buChar char="●"/>
            </a:pPr>
            <a:r>
              <a:rPr b="1" lang="en">
                <a:solidFill>
                  <a:schemeClr val="lt2"/>
                </a:solidFill>
                <a:latin typeface="Avenir"/>
                <a:ea typeface="Avenir"/>
                <a:cs typeface="Avenir"/>
                <a:sym typeface="Avenir"/>
              </a:rPr>
              <a:t>decay rate enhancement</a:t>
            </a:r>
            <a:r>
              <a:rPr lang="en">
                <a:solidFill>
                  <a:schemeClr val="lt2"/>
                </a:solidFill>
                <a:latin typeface="Avenir"/>
                <a:ea typeface="Avenir"/>
                <a:cs typeface="Avenir"/>
                <a:sym typeface="Avenir"/>
              </a:rPr>
              <a:t> --- The weak coupling of a 2-level emitter to a cavity leads to the modification of the spontaneous emission rate. The emitter can have multiple radiative modes and some nonradiative processes</a:t>
            </a:r>
            <a:endParaRPr>
              <a:solidFill>
                <a:schemeClr val="lt2"/>
              </a:solidFill>
              <a:latin typeface="Avenir"/>
              <a:ea typeface="Avenir"/>
              <a:cs typeface="Avenir"/>
              <a:sym typeface="Avenir"/>
            </a:endParaRPr>
          </a:p>
          <a:p>
            <a:pPr indent="0" lvl="0" marL="457200" rtl="0" algn="l">
              <a:lnSpc>
                <a:spcPct val="115000"/>
              </a:lnSpc>
              <a:spcBef>
                <a:spcPts val="1200"/>
              </a:spcBef>
              <a:spcAft>
                <a:spcPts val="0"/>
              </a:spcAft>
              <a:buNone/>
            </a:pPr>
            <a:r>
              <a:t/>
            </a:r>
            <a:endParaRPr>
              <a:solidFill>
                <a:schemeClr val="lt2"/>
              </a:solidFill>
              <a:latin typeface="Avenir"/>
              <a:ea typeface="Avenir"/>
              <a:cs typeface="Avenir"/>
              <a:sym typeface="Avenir"/>
            </a:endParaRPr>
          </a:p>
          <a:p>
            <a:pPr indent="-317500" lvl="0" marL="457200" rtl="0" algn="l">
              <a:lnSpc>
                <a:spcPct val="115000"/>
              </a:lnSpc>
              <a:spcBef>
                <a:spcPts val="1200"/>
              </a:spcBef>
              <a:spcAft>
                <a:spcPts val="0"/>
              </a:spcAft>
              <a:buClr>
                <a:schemeClr val="lt2"/>
              </a:buClr>
              <a:buSzPts val="1400"/>
              <a:buFont typeface="Avenir"/>
              <a:buChar char="●"/>
            </a:pPr>
            <a:r>
              <a:rPr lang="en">
                <a:solidFill>
                  <a:schemeClr val="lt2"/>
                </a:solidFill>
                <a:latin typeface="Avenir"/>
                <a:ea typeface="Avenir"/>
                <a:cs typeface="Avenir"/>
                <a:sym typeface="Avenir"/>
              </a:rPr>
              <a:t>emission redirection --- the intrinsic radiation pattern of a quantum emitter is omnidirectional, making it hard to collect emitted photons. Cavities can redirect the emission to the desired optical mode with an efficiency $\eta _{NA}$. Different modes can have different efficiencies. </a:t>
            </a:r>
            <a:endParaRPr>
              <a:solidFill>
                <a:schemeClr val="lt2"/>
              </a:solidFill>
              <a:latin typeface="Avenir"/>
              <a:ea typeface="Avenir"/>
              <a:cs typeface="Avenir"/>
              <a:sym typeface="Avenir"/>
            </a:endParaRPr>
          </a:p>
          <a:p>
            <a:pPr indent="0" lvl="0" marL="457200" rtl="0" algn="l">
              <a:lnSpc>
                <a:spcPct val="115000"/>
              </a:lnSpc>
              <a:spcBef>
                <a:spcPts val="1200"/>
              </a:spcBef>
              <a:spcAft>
                <a:spcPts val="0"/>
              </a:spcAft>
              <a:buNone/>
            </a:pPr>
            <a:r>
              <a:t/>
            </a:r>
            <a:endParaRPr>
              <a:solidFill>
                <a:schemeClr val="lt2"/>
              </a:solidFill>
              <a:latin typeface="Avenir"/>
              <a:ea typeface="Avenir"/>
              <a:cs typeface="Avenir"/>
              <a:sym typeface="Avenir"/>
            </a:endParaRPr>
          </a:p>
          <a:p>
            <a:pPr indent="-317500" lvl="0" marL="457200" rtl="0" algn="l">
              <a:lnSpc>
                <a:spcPct val="115000"/>
              </a:lnSpc>
              <a:spcBef>
                <a:spcPts val="1200"/>
              </a:spcBef>
              <a:spcAft>
                <a:spcPts val="0"/>
              </a:spcAft>
              <a:buClr>
                <a:schemeClr val="lt2"/>
              </a:buClr>
              <a:buSzPts val="1400"/>
              <a:buFont typeface="Avenir"/>
              <a:buChar char="●"/>
            </a:pPr>
            <a:r>
              <a:rPr lang="en">
                <a:solidFill>
                  <a:schemeClr val="lt2"/>
                </a:solidFill>
                <a:latin typeface="Avenir"/>
                <a:ea typeface="Avenir"/>
                <a:cs typeface="Avenir"/>
                <a:sym typeface="Avenir"/>
              </a:rPr>
              <a:t>absorption enhancement --- cavities alter the absorption cross-section of the emitter which causes absorption enhancement and lowers the saturation power needed from the pump laser. </a:t>
            </a:r>
            <a:endParaRPr sz="1000">
              <a:solidFill>
                <a:schemeClr val="lt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69"/>
          <p:cNvPicPr preferRelativeResize="0"/>
          <p:nvPr/>
        </p:nvPicPr>
        <p:blipFill>
          <a:blip r:embed="rId3">
            <a:alphaModFix/>
          </a:blip>
          <a:stretch>
            <a:fillRect/>
          </a:stretch>
        </p:blipFill>
        <p:spPr>
          <a:xfrm>
            <a:off x="152400" y="152400"/>
            <a:ext cx="6086475" cy="4800600"/>
          </a:xfrm>
          <a:prstGeom prst="rect">
            <a:avLst/>
          </a:prstGeom>
          <a:noFill/>
          <a:ln>
            <a:noFill/>
          </a:ln>
        </p:spPr>
      </p:pic>
      <p:pic>
        <p:nvPicPr>
          <p:cNvPr id="544" name="Google Shape;544;p69"/>
          <p:cNvPicPr preferRelativeResize="0"/>
          <p:nvPr/>
        </p:nvPicPr>
        <p:blipFill>
          <a:blip r:embed="rId4">
            <a:alphaModFix/>
          </a:blip>
          <a:stretch>
            <a:fillRect/>
          </a:stretch>
        </p:blipFill>
        <p:spPr>
          <a:xfrm>
            <a:off x="6391275" y="152400"/>
            <a:ext cx="2600325" cy="199099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70"/>
          <p:cNvPicPr preferRelativeResize="0"/>
          <p:nvPr/>
        </p:nvPicPr>
        <p:blipFill>
          <a:blip r:embed="rId3">
            <a:alphaModFix/>
          </a:blip>
          <a:stretch>
            <a:fillRect/>
          </a:stretch>
        </p:blipFill>
        <p:spPr>
          <a:xfrm>
            <a:off x="152400" y="152400"/>
            <a:ext cx="6000750" cy="4743450"/>
          </a:xfrm>
          <a:prstGeom prst="rect">
            <a:avLst/>
          </a:prstGeom>
          <a:noFill/>
          <a:ln>
            <a:noFill/>
          </a:ln>
        </p:spPr>
      </p:pic>
      <p:pic>
        <p:nvPicPr>
          <p:cNvPr id="550" name="Google Shape;550;p70"/>
          <p:cNvPicPr preferRelativeResize="0"/>
          <p:nvPr/>
        </p:nvPicPr>
        <p:blipFill>
          <a:blip r:embed="rId4">
            <a:alphaModFix/>
          </a:blip>
          <a:stretch>
            <a:fillRect/>
          </a:stretch>
        </p:blipFill>
        <p:spPr>
          <a:xfrm>
            <a:off x="6305550" y="152400"/>
            <a:ext cx="2686050" cy="201555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71"/>
          <p:cNvPicPr preferRelativeResize="0"/>
          <p:nvPr/>
        </p:nvPicPr>
        <p:blipFill>
          <a:blip r:embed="rId3">
            <a:alphaModFix/>
          </a:blip>
          <a:stretch>
            <a:fillRect/>
          </a:stretch>
        </p:blipFill>
        <p:spPr>
          <a:xfrm>
            <a:off x="152400" y="152400"/>
            <a:ext cx="6109564" cy="4838700"/>
          </a:xfrm>
          <a:prstGeom prst="rect">
            <a:avLst/>
          </a:prstGeom>
          <a:noFill/>
          <a:ln>
            <a:noFill/>
          </a:ln>
        </p:spPr>
      </p:pic>
      <p:pic>
        <p:nvPicPr>
          <p:cNvPr id="556" name="Google Shape;556;p71"/>
          <p:cNvPicPr preferRelativeResize="0"/>
          <p:nvPr/>
        </p:nvPicPr>
        <p:blipFill>
          <a:blip r:embed="rId4">
            <a:alphaModFix/>
          </a:blip>
          <a:stretch>
            <a:fillRect/>
          </a:stretch>
        </p:blipFill>
        <p:spPr>
          <a:xfrm>
            <a:off x="6414364" y="152400"/>
            <a:ext cx="2577235" cy="200943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72"/>
          <p:cNvPicPr preferRelativeResize="0"/>
          <p:nvPr/>
        </p:nvPicPr>
        <p:blipFill>
          <a:blip r:embed="rId3">
            <a:alphaModFix/>
          </a:blip>
          <a:stretch>
            <a:fillRect/>
          </a:stretch>
        </p:blipFill>
        <p:spPr>
          <a:xfrm>
            <a:off x="152400" y="152400"/>
            <a:ext cx="6067425" cy="4838700"/>
          </a:xfrm>
          <a:prstGeom prst="rect">
            <a:avLst/>
          </a:prstGeom>
          <a:noFill/>
          <a:ln>
            <a:noFill/>
          </a:ln>
        </p:spPr>
      </p:pic>
      <p:pic>
        <p:nvPicPr>
          <p:cNvPr id="562" name="Google Shape;562;p72"/>
          <p:cNvPicPr preferRelativeResize="0"/>
          <p:nvPr/>
        </p:nvPicPr>
        <p:blipFill>
          <a:blip r:embed="rId4">
            <a:alphaModFix/>
          </a:blip>
          <a:stretch>
            <a:fillRect/>
          </a:stretch>
        </p:blipFill>
        <p:spPr>
          <a:xfrm>
            <a:off x="6372225" y="152400"/>
            <a:ext cx="2619375" cy="206240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txBox="1"/>
          <p:nvPr/>
        </p:nvSpPr>
        <p:spPr>
          <a:xfrm>
            <a:off x="485775" y="3572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122" name="Google Shape;122;p16"/>
          <p:cNvSpPr txBox="1"/>
          <p:nvPr/>
        </p:nvSpPr>
        <p:spPr>
          <a:xfrm>
            <a:off x="386150" y="475500"/>
            <a:ext cx="3000000" cy="16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lt2"/>
                </a:solidFill>
                <a:latin typeface="Avenir"/>
                <a:ea typeface="Avenir"/>
                <a:cs typeface="Avenir"/>
                <a:sym typeface="Avenir"/>
              </a:rPr>
              <a:t>Coupling parameters:</a:t>
            </a:r>
            <a:endParaRPr b="1" sz="1300">
              <a:solidFill>
                <a:schemeClr val="lt2"/>
              </a:solidFill>
              <a:latin typeface="Avenir"/>
              <a:ea typeface="Avenir"/>
              <a:cs typeface="Avenir"/>
              <a:sym typeface="Avenir"/>
            </a:endParaRPr>
          </a:p>
          <a:p>
            <a:pPr indent="-311150" lvl="0" marL="457200" rtl="0" algn="l">
              <a:lnSpc>
                <a:spcPct val="115000"/>
              </a:lnSpc>
              <a:spcBef>
                <a:spcPts val="1200"/>
              </a:spcBef>
              <a:spcAft>
                <a:spcPts val="0"/>
              </a:spcAft>
              <a:buClr>
                <a:schemeClr val="lt2"/>
              </a:buClr>
              <a:buSzPts val="1300"/>
              <a:buFont typeface="Avenir"/>
              <a:buChar char="●"/>
            </a:pPr>
            <a:r>
              <a:rPr lang="en" sz="1300">
                <a:solidFill>
                  <a:schemeClr val="lt2"/>
                </a:solidFill>
                <a:latin typeface="Avenir"/>
                <a:ea typeface="Avenir"/>
                <a:cs typeface="Avenir"/>
                <a:sym typeface="Avenir"/>
              </a:rPr>
              <a:t>emitter's decay in free space $\Gamma _0$\\</a:t>
            </a:r>
            <a:endParaRPr sz="1300">
              <a:solidFill>
                <a:schemeClr val="lt2"/>
              </a:solidFill>
              <a:latin typeface="Avenir"/>
              <a:ea typeface="Avenir"/>
              <a:cs typeface="Avenir"/>
              <a:sym typeface="Avenir"/>
            </a:endParaRPr>
          </a:p>
          <a:p>
            <a:pPr indent="-311150" lvl="0" marL="457200" rtl="0" algn="l">
              <a:lnSpc>
                <a:spcPct val="115000"/>
              </a:lnSpc>
              <a:spcBef>
                <a:spcPts val="0"/>
              </a:spcBef>
              <a:spcAft>
                <a:spcPts val="0"/>
              </a:spcAft>
              <a:buClr>
                <a:schemeClr val="lt2"/>
              </a:buClr>
              <a:buSzPts val="1300"/>
              <a:buFont typeface="Avenir"/>
              <a:buChar char="●"/>
            </a:pPr>
            <a:r>
              <a:rPr lang="en" sz="1300">
                <a:solidFill>
                  <a:schemeClr val="lt2"/>
                </a:solidFill>
                <a:latin typeface="Avenir"/>
                <a:ea typeface="Avenir"/>
                <a:cs typeface="Avenir"/>
                <a:sym typeface="Avenir"/>
              </a:rPr>
              <a:t>cavity's loss rate $\kappa$\\</a:t>
            </a:r>
            <a:endParaRPr sz="1300">
              <a:solidFill>
                <a:schemeClr val="lt2"/>
              </a:solidFill>
              <a:latin typeface="Avenir"/>
              <a:ea typeface="Avenir"/>
              <a:cs typeface="Avenir"/>
              <a:sym typeface="Avenir"/>
            </a:endParaRPr>
          </a:p>
          <a:p>
            <a:pPr indent="-311150" lvl="0" marL="457200" rtl="0" algn="l">
              <a:lnSpc>
                <a:spcPct val="115000"/>
              </a:lnSpc>
              <a:spcBef>
                <a:spcPts val="0"/>
              </a:spcBef>
              <a:spcAft>
                <a:spcPts val="0"/>
              </a:spcAft>
              <a:buClr>
                <a:schemeClr val="lt2"/>
              </a:buClr>
              <a:buSzPts val="1300"/>
              <a:buFont typeface="Avenir"/>
              <a:buChar char="●"/>
            </a:pPr>
            <a:r>
              <a:rPr lang="en" sz="1300">
                <a:solidFill>
                  <a:schemeClr val="lt2"/>
                </a:solidFill>
                <a:latin typeface="Avenir"/>
                <a:ea typeface="Avenir"/>
                <a:cs typeface="Avenir"/>
                <a:sym typeface="Avenir"/>
              </a:rPr>
              <a:t>emitter-cavity coupling coefficient $g$\\</a:t>
            </a:r>
            <a:endParaRPr sz="1000">
              <a:solidFill>
                <a:schemeClr val="lt2"/>
              </a:solidFill>
            </a:endParaRPr>
          </a:p>
        </p:txBody>
      </p:sp>
      <p:sp>
        <p:nvSpPr>
          <p:cNvPr id="123" name="Google Shape;123;p16"/>
          <p:cNvSpPr txBox="1"/>
          <p:nvPr/>
        </p:nvSpPr>
        <p:spPr>
          <a:xfrm>
            <a:off x="136600" y="2234100"/>
            <a:ext cx="8670300" cy="199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2"/>
                </a:solidFill>
              </a:rPr>
              <a:t>This is dependent on the overlap of the photonic cavity and the resonances of the 2-level system. </a:t>
            </a:r>
            <a:endParaRPr sz="1300">
              <a:solidFill>
                <a:schemeClr val="lt2"/>
              </a:solidFill>
            </a:endParaRPr>
          </a:p>
          <a:p>
            <a:pPr indent="0" lvl="0" marL="0" rtl="0" algn="l">
              <a:lnSpc>
                <a:spcPct val="115000"/>
              </a:lnSpc>
              <a:spcBef>
                <a:spcPts val="1200"/>
              </a:spcBef>
              <a:spcAft>
                <a:spcPts val="0"/>
              </a:spcAft>
              <a:buNone/>
            </a:pPr>
            <a:r>
              <a:rPr lang="en" sz="1300">
                <a:solidFill>
                  <a:schemeClr val="lt2"/>
                </a:solidFill>
              </a:rPr>
              <a:t>Due to the interplay between the photonic cavity and the system, we are able to enhance some processes at the expense of others. </a:t>
            </a:r>
            <a:endParaRPr sz="1300">
              <a:solidFill>
                <a:schemeClr val="lt2"/>
              </a:solidFill>
            </a:endParaRPr>
          </a:p>
          <a:p>
            <a:pPr indent="0" lvl="0" marL="0" rtl="0" algn="l">
              <a:lnSpc>
                <a:spcPct val="115000"/>
              </a:lnSpc>
              <a:spcBef>
                <a:spcPts val="1200"/>
              </a:spcBef>
              <a:spcAft>
                <a:spcPts val="0"/>
              </a:spcAft>
              <a:buNone/>
            </a:pPr>
            <a:r>
              <a:rPr lang="en" sz="1300">
                <a:solidFill>
                  <a:schemeClr val="lt2"/>
                </a:solidFill>
              </a:rPr>
              <a:t>For instance, if the resonances of the plasmonic cavity are vertical, they selectively enhance dipole emitters with a vertical dipole.</a:t>
            </a:r>
            <a:endParaRPr sz="1300">
              <a:solidFill>
                <a:schemeClr val="lt2"/>
              </a:solidFill>
            </a:endParaRPr>
          </a:p>
          <a:p>
            <a:pPr indent="0" lvl="0" marL="0" rtl="0" algn="l">
              <a:lnSpc>
                <a:spcPct val="115000"/>
              </a:lnSpc>
              <a:spcBef>
                <a:spcPts val="1200"/>
              </a:spcBef>
              <a:spcAft>
                <a:spcPts val="1200"/>
              </a:spcAft>
              <a:buNone/>
            </a:pPr>
            <a:r>
              <a:rPr lang="en" sz="1300">
                <a:solidFill>
                  <a:schemeClr val="lt2"/>
                </a:solidFill>
              </a:rPr>
              <a:t> Not only are we increasing the lifetime, but we are also altering our characterization and probability of the emission. </a:t>
            </a:r>
            <a:endParaRPr sz="9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311700" y="445025"/>
            <a:ext cx="8520600" cy="572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latin typeface="Avenir"/>
                <a:ea typeface="Avenir"/>
                <a:cs typeface="Avenir"/>
                <a:sym typeface="Avenir"/>
              </a:rPr>
              <a:t>Weak Coupling Regime</a:t>
            </a:r>
            <a:endParaRPr>
              <a:latin typeface="Avenir"/>
              <a:ea typeface="Avenir"/>
              <a:cs typeface="Avenir"/>
              <a:sym typeface="Avenir"/>
            </a:endParaRPr>
          </a:p>
        </p:txBody>
      </p:sp>
      <p:sp>
        <p:nvSpPr>
          <p:cNvPr id="129" name="Google Shape;129;p17"/>
          <p:cNvSpPr txBox="1"/>
          <p:nvPr>
            <p:ph idx="1" type="body"/>
          </p:nvPr>
        </p:nvSpPr>
        <p:spPr>
          <a:xfrm>
            <a:off x="311700" y="1152475"/>
            <a:ext cx="8520600" cy="3416400"/>
          </a:xfrm>
          <a:prstGeom prst="rect">
            <a:avLst/>
          </a:prstGeom>
        </p:spPr>
        <p:txBody>
          <a:bodyPr anchorCtr="0" anchor="t" bIns="45700" lIns="91425" spcFirstLastPara="1" rIns="91425" wrap="square" tIns="45700">
            <a:normAutofit fontScale="55000" lnSpcReduction="10000"/>
          </a:bodyPr>
          <a:lstStyle/>
          <a:p>
            <a:pPr indent="0" lvl="0" marL="0" rtl="0" algn="l">
              <a:spcBef>
                <a:spcPts val="640"/>
              </a:spcBef>
              <a:spcAft>
                <a:spcPts val="0"/>
              </a:spcAft>
              <a:buNone/>
            </a:pPr>
            <a:r>
              <a:rPr lang="en"/>
              <a:t>We are concerned with the weak coupling regime $g &lt; \kappa$, $\Gamma _0$. </a:t>
            </a:r>
            <a:endParaRPr/>
          </a:p>
          <a:p>
            <a:pPr indent="0" lvl="0" marL="0" rtl="0" algn="l">
              <a:spcBef>
                <a:spcPts val="640"/>
              </a:spcBef>
              <a:spcAft>
                <a:spcPts val="0"/>
              </a:spcAft>
              <a:buNone/>
            </a:pPr>
            <a:r>
              <a:rPr lang="en"/>
              <a:t>Here, the photon is released by an excited emitter due to spontaneous emission and lost to far-field radiation modes leaving the cavity in a vacuum state. </a:t>
            </a:r>
            <a:endParaRPr/>
          </a:p>
          <a:p>
            <a:pPr indent="0" lvl="0" marL="0" rtl="0" algn="l">
              <a:spcBef>
                <a:spcPts val="640"/>
              </a:spcBef>
              <a:spcAft>
                <a:spcPts val="0"/>
              </a:spcAft>
              <a:buNone/>
            </a:pPr>
            <a:r>
              <a:rPr lang="en"/>
              <a:t>In this case, the cavity becomes the system's environment and results in a modified decay rate $\Gamma = F \Gamma _0$ where $F = \frac{3}{4\pi ^2} Q \frac{\lambda ^3}{V}$ (Purcell factor - represents the shortening of lifetimes; losses ensure that it is not directly related to the number of emitted photons), $Q \approx \frac{1}{\kappa}$ (cavity quality factor), and the cavity mode volume $\frac{V}{\lambda ^3}$. </a:t>
            </a:r>
            <a:endParaRPr/>
          </a:p>
          <a:p>
            <a:pPr indent="0" lvl="0" marL="0" rtl="0" algn="l">
              <a:spcBef>
                <a:spcPts val="640"/>
              </a:spcBef>
              <a:spcAft>
                <a:spcPts val="0"/>
              </a:spcAft>
              <a:buNone/>
            </a:pPr>
            <a:r>
              <a:rPr lang="en"/>
              <a:t>The advantage of the weak coupling regime is that for emitted photons, the probability that they will be reabsorbed by the emitter is low compared to the likelihood of the photon escaping the cavity.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idx="1" type="body"/>
          </p:nvPr>
        </p:nvSpPr>
        <p:spPr>
          <a:xfrm>
            <a:off x="311700" y="1252500"/>
            <a:ext cx="8520600" cy="2638500"/>
          </a:xfrm>
          <a:prstGeom prst="rect">
            <a:avLst/>
          </a:prstGeom>
        </p:spPr>
        <p:txBody>
          <a:bodyPr anchorCtr="0" anchor="t" bIns="45700" lIns="91425" spcFirstLastPara="1" rIns="91425" wrap="square" tIns="45700">
            <a:noAutofit/>
          </a:bodyPr>
          <a:lstStyle/>
          <a:p>
            <a:pPr indent="0" lvl="0" marL="0" rtl="0" algn="ctr">
              <a:spcBef>
                <a:spcPts val="640"/>
              </a:spcBef>
              <a:spcAft>
                <a:spcPts val="0"/>
              </a:spcAft>
              <a:buNone/>
            </a:pPr>
            <a:r>
              <a:rPr b="1" lang="en" sz="5100">
                <a:solidFill>
                  <a:schemeClr val="dk1"/>
                </a:solidFill>
                <a:highlight>
                  <a:schemeClr val="lt1"/>
                </a:highlight>
                <a:latin typeface="Avenir"/>
                <a:ea typeface="Avenir"/>
                <a:cs typeface="Avenir"/>
                <a:sym typeface="Avenir"/>
              </a:rPr>
              <a:t>What are the effects of weak coupling between plasmonic nanocavities and excitons?</a:t>
            </a:r>
            <a:endParaRPr sz="5965">
              <a:solidFill>
                <a:schemeClr val="dk1"/>
              </a:solidFill>
              <a:highlight>
                <a:schemeClr val="lt1"/>
              </a:highlight>
              <a:latin typeface="Avenir"/>
              <a:ea typeface="Avenir"/>
              <a:cs typeface="Avenir"/>
              <a:sym typeface="Avenir"/>
            </a:endParaRPr>
          </a:p>
          <a:p>
            <a:pPr indent="0" lvl="0" marL="0" rtl="0" algn="ctr">
              <a:lnSpc>
                <a:spcPct val="90000"/>
              </a:lnSpc>
              <a:spcBef>
                <a:spcPts val="640"/>
              </a:spcBef>
              <a:spcAft>
                <a:spcPts val="0"/>
              </a:spcAft>
              <a:buSzPts val="523"/>
              <a:buNone/>
            </a:pPr>
            <a:r>
              <a:t/>
            </a:r>
            <a:endParaRPr sz="1520"/>
          </a:p>
        </p:txBody>
      </p:sp>
    </p:spTree>
  </p:cSld>
  <p:clrMapOvr>
    <a:masterClrMapping/>
  </p:clrMapOvr>
</p:sld>
</file>

<file path=ppt/theme/theme1.xml><?xml version="1.0" encoding="utf-8"?>
<a:theme xmlns:a="http://schemas.openxmlformats.org/drawingml/2006/main" xmlns:r="http://schemas.openxmlformats.org/officeDocument/2006/relationships"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